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0">
            <a:off x="15457335" y="7734301"/>
            <a:ext cx="1683050" cy="2285976"/>
          </a:xfrm>
          <a:custGeom>
            <a:avLst/>
            <a:gdLst/>
            <a:ahLst/>
            <a:cxnLst/>
            <a:rect r="r" b="b" t="t" l="l"/>
            <a:pathLst>
              <a:path h="2285976" w="1683050">
                <a:moveTo>
                  <a:pt x="0" y="0"/>
                </a:moveTo>
                <a:lnTo>
                  <a:pt x="1683050" y="0"/>
                </a:lnTo>
                <a:lnTo>
                  <a:pt x="1683050" y="2285976"/>
                </a:lnTo>
                <a:lnTo>
                  <a:pt x="0" y="2285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1829635"/>
            <a:ext cx="12978095" cy="6707490"/>
            <a:chOff x="0" y="0"/>
            <a:chExt cx="17304126" cy="8943320"/>
          </a:xfrm>
        </p:grpSpPr>
        <p:sp>
          <p:nvSpPr>
            <p:cNvPr name="TextBox 5" id="5"/>
            <p:cNvSpPr txBox="true"/>
            <p:nvPr/>
          </p:nvSpPr>
          <p:spPr>
            <a:xfrm rot="0">
              <a:off x="0" y="20161"/>
              <a:ext cx="5630868" cy="569313"/>
            </a:xfrm>
            <a:prstGeom prst="rect">
              <a:avLst/>
            </a:prstGeom>
          </p:spPr>
          <p:txBody>
            <a:bodyPr anchor="t" rtlCol="false" tIns="0" lIns="0" bIns="0" rIns="0">
              <a:spAutoFit/>
            </a:bodyPr>
            <a:lstStyle/>
            <a:p>
              <a:pPr>
                <a:lnSpc>
                  <a:spcPts val="3335"/>
                </a:lnSpc>
              </a:pPr>
            </a:p>
          </p:txBody>
        </p:sp>
        <p:sp>
          <p:nvSpPr>
            <p:cNvPr name="TextBox 6" id="6"/>
            <p:cNvSpPr txBox="true"/>
            <p:nvPr/>
          </p:nvSpPr>
          <p:spPr>
            <a:xfrm rot="0">
              <a:off x="0" y="1999238"/>
              <a:ext cx="17304126" cy="5646524"/>
            </a:xfrm>
            <a:prstGeom prst="rect">
              <a:avLst/>
            </a:prstGeom>
          </p:spPr>
          <p:txBody>
            <a:bodyPr anchor="t" rtlCol="false" tIns="0" lIns="0" bIns="0" rIns="0">
              <a:spAutoFit/>
            </a:bodyPr>
            <a:lstStyle/>
            <a:p>
              <a:pPr>
                <a:lnSpc>
                  <a:spcPts val="11020"/>
                </a:lnSpc>
              </a:pPr>
              <a:r>
                <a:rPr lang="en-US" sz="10018">
                  <a:solidFill>
                    <a:srgbClr val="FFFFFF"/>
                  </a:solidFill>
                  <a:latin typeface="Poppins Medium"/>
                </a:rPr>
                <a:t>Estructuras de datos concurrentes</a:t>
              </a:r>
            </a:p>
            <a:p>
              <a:pPr>
                <a:lnSpc>
                  <a:spcPts val="11020"/>
                </a:lnSpc>
              </a:pPr>
              <a:r>
                <a:rPr lang="en-US" sz="10018">
                  <a:solidFill>
                    <a:srgbClr val="FFFFFF"/>
                  </a:solidFill>
                  <a:latin typeface="Poppins Medium"/>
                </a:rPr>
                <a:t>o Thread-Safe</a:t>
              </a:r>
            </a:p>
          </p:txBody>
        </p:sp>
        <p:sp>
          <p:nvSpPr>
            <p:cNvPr name="TextBox 7" id="7"/>
            <p:cNvSpPr txBox="true"/>
            <p:nvPr/>
          </p:nvSpPr>
          <p:spPr>
            <a:xfrm rot="0">
              <a:off x="0" y="8321011"/>
              <a:ext cx="17304126" cy="623723"/>
            </a:xfrm>
            <a:prstGeom prst="rect">
              <a:avLst/>
            </a:prstGeom>
          </p:spPr>
          <p:txBody>
            <a:bodyPr anchor="t" rtlCol="false" tIns="0" lIns="0" bIns="0" rIns="0">
              <a:spAutoFit/>
            </a:bodyPr>
            <a:lstStyle/>
            <a:p>
              <a:pPr>
                <a:lnSpc>
                  <a:spcPts val="3926"/>
                </a:lnSpc>
              </a:pPr>
            </a:p>
          </p:txBody>
        </p:sp>
      </p:grpSp>
      <p:sp>
        <p:nvSpPr>
          <p:cNvPr name="TextBox 8" id="8"/>
          <p:cNvSpPr txBox="true"/>
          <p:nvPr/>
        </p:nvSpPr>
        <p:spPr>
          <a:xfrm rot="0">
            <a:off x="1028700" y="7667626"/>
            <a:ext cx="3933618" cy="1590674"/>
          </a:xfrm>
          <a:prstGeom prst="rect">
            <a:avLst/>
          </a:prstGeom>
        </p:spPr>
        <p:txBody>
          <a:bodyPr anchor="t" rtlCol="false" tIns="0" lIns="0" bIns="0" rIns="0">
            <a:spAutoFit/>
          </a:bodyPr>
          <a:lstStyle/>
          <a:p>
            <a:pPr>
              <a:lnSpc>
                <a:spcPts val="4200"/>
              </a:lnSpc>
            </a:pPr>
            <a:r>
              <a:rPr lang="en-US" sz="3000">
                <a:solidFill>
                  <a:srgbClr val="FFFFFF"/>
                </a:solidFill>
                <a:latin typeface="Poppins Medium"/>
              </a:rPr>
              <a:t>Miguel Ángel Muñoz</a:t>
            </a:r>
          </a:p>
          <a:p>
            <a:pPr>
              <a:lnSpc>
                <a:spcPts val="4200"/>
              </a:lnSpc>
            </a:pPr>
            <a:r>
              <a:rPr lang="en-US" sz="3000">
                <a:solidFill>
                  <a:srgbClr val="FFFFFF"/>
                </a:solidFill>
                <a:latin typeface="Poppins Medium"/>
              </a:rPr>
              <a:t>Dumitru Nasco</a:t>
            </a:r>
          </a:p>
          <a:p>
            <a:pPr marL="0" indent="0" lvl="0">
              <a:lnSpc>
                <a:spcPts val="4200"/>
              </a:lnSpc>
              <a:spcBef>
                <a:spcPct val="0"/>
              </a:spcBef>
            </a:pPr>
            <a:r>
              <a:rPr lang="en-US" sz="3000">
                <a:solidFill>
                  <a:srgbClr val="FFFFFF"/>
                </a:solidFill>
                <a:latin typeface="Poppins Medium"/>
                <a:ea typeface="Poppins Medium"/>
              </a:rPr>
              <a:t>Stelian Patru﻿t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199483"/>
            <a:ext cx="15048389"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540983" y="1451193"/>
            <a:ext cx="4897961" cy="1041915"/>
            <a:chOff x="0" y="0"/>
            <a:chExt cx="1289998" cy="274414"/>
          </a:xfrm>
        </p:grpSpPr>
        <p:sp>
          <p:nvSpPr>
            <p:cNvPr name="Freeform 4" id="4"/>
            <p:cNvSpPr/>
            <p:nvPr/>
          </p:nvSpPr>
          <p:spPr>
            <a:xfrm flipH="false" flipV="false" rot="0">
              <a:off x="0" y="0"/>
              <a:ext cx="1289998" cy="274414"/>
            </a:xfrm>
            <a:custGeom>
              <a:avLst/>
              <a:gdLst/>
              <a:ahLst/>
              <a:cxnLst/>
              <a:rect r="r" b="b" t="t" l="l"/>
              <a:pathLst>
                <a:path h="274414" w="1289998">
                  <a:moveTo>
                    <a:pt x="80613" y="0"/>
                  </a:moveTo>
                  <a:lnTo>
                    <a:pt x="1209385" y="0"/>
                  </a:lnTo>
                  <a:cubicBezTo>
                    <a:pt x="1230765" y="0"/>
                    <a:pt x="1251269" y="8493"/>
                    <a:pt x="1266387" y="23611"/>
                  </a:cubicBezTo>
                  <a:cubicBezTo>
                    <a:pt x="1281505" y="38729"/>
                    <a:pt x="1289998" y="59233"/>
                    <a:pt x="1289998" y="80613"/>
                  </a:cubicBezTo>
                  <a:lnTo>
                    <a:pt x="1289998" y="193801"/>
                  </a:lnTo>
                  <a:cubicBezTo>
                    <a:pt x="1289998" y="238322"/>
                    <a:pt x="1253906" y="274414"/>
                    <a:pt x="1209385" y="274414"/>
                  </a:cubicBezTo>
                  <a:lnTo>
                    <a:pt x="80613" y="274414"/>
                  </a:lnTo>
                  <a:cubicBezTo>
                    <a:pt x="59233" y="274414"/>
                    <a:pt x="38729" y="265921"/>
                    <a:pt x="23611" y="250803"/>
                  </a:cubicBezTo>
                  <a:cubicBezTo>
                    <a:pt x="8493" y="235685"/>
                    <a:pt x="0" y="215181"/>
                    <a:pt x="0" y="193801"/>
                  </a:cubicBezTo>
                  <a:lnTo>
                    <a:pt x="0" y="80613"/>
                  </a:lnTo>
                  <a:cubicBezTo>
                    <a:pt x="0" y="59233"/>
                    <a:pt x="8493" y="38729"/>
                    <a:pt x="23611" y="23611"/>
                  </a:cubicBezTo>
                  <a:cubicBezTo>
                    <a:pt x="38729" y="8493"/>
                    <a:pt x="59233" y="0"/>
                    <a:pt x="80613" y="0"/>
                  </a:cubicBezTo>
                  <a:close/>
                </a:path>
              </a:pathLst>
            </a:custGeom>
            <a:solidFill>
              <a:srgbClr val="ED5A00"/>
            </a:solidFill>
          </p:spPr>
        </p:sp>
        <p:sp>
          <p:nvSpPr>
            <p:cNvPr name="TextBox 5" id="5"/>
            <p:cNvSpPr txBox="true"/>
            <p:nvPr/>
          </p:nvSpPr>
          <p:spPr>
            <a:xfrm>
              <a:off x="0" y="-57150"/>
              <a:ext cx="1289998"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ConcurrentLinkedQueue</a:t>
              </a:r>
            </a:p>
          </p:txBody>
        </p:sp>
      </p:grpSp>
      <p:sp>
        <p:nvSpPr>
          <p:cNvPr name="Freeform 6" id="6"/>
          <p:cNvSpPr/>
          <p:nvPr/>
        </p:nvSpPr>
        <p:spPr>
          <a:xfrm flipH="false" flipV="false" rot="0">
            <a:off x="7762346" y="1451193"/>
            <a:ext cx="10310619" cy="8453638"/>
          </a:xfrm>
          <a:custGeom>
            <a:avLst/>
            <a:gdLst/>
            <a:ahLst/>
            <a:cxnLst/>
            <a:rect r="r" b="b" t="t" l="l"/>
            <a:pathLst>
              <a:path h="8453638" w="10310619">
                <a:moveTo>
                  <a:pt x="0" y="0"/>
                </a:moveTo>
                <a:lnTo>
                  <a:pt x="10310619" y="0"/>
                </a:lnTo>
                <a:lnTo>
                  <a:pt x="10310619" y="8453638"/>
                </a:lnTo>
                <a:lnTo>
                  <a:pt x="0" y="8453638"/>
                </a:lnTo>
                <a:lnTo>
                  <a:pt x="0" y="0"/>
                </a:lnTo>
                <a:close/>
              </a:path>
            </a:pathLst>
          </a:custGeom>
          <a:blipFill>
            <a:blip r:embed="rId2"/>
            <a:stretch>
              <a:fillRect l="0" t="0" r="0" b="0"/>
            </a:stretch>
          </a:blipFill>
        </p:spPr>
      </p:sp>
      <p:sp>
        <p:nvSpPr>
          <p:cNvPr name="TextBox 7" id="7"/>
          <p:cNvSpPr txBox="true"/>
          <p:nvPr/>
        </p:nvSpPr>
        <p:spPr>
          <a:xfrm rot="0">
            <a:off x="1028700" y="326358"/>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sp>
        <p:nvSpPr>
          <p:cNvPr name="TextBox 8" id="8"/>
          <p:cNvSpPr txBox="true"/>
          <p:nvPr/>
        </p:nvSpPr>
        <p:spPr>
          <a:xfrm rot="0">
            <a:off x="348513" y="2583543"/>
            <a:ext cx="7338618" cy="7442200"/>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F8FEFF"/>
                </a:solidFill>
                <a:latin typeface="Poppins Medium"/>
              </a:rPr>
              <a:t>Este código Java utiliza </a:t>
            </a:r>
            <a:r>
              <a:rPr lang="en-US" sz="2500">
                <a:solidFill>
                  <a:srgbClr val="F8FEFF"/>
                </a:solidFill>
                <a:latin typeface="Poppins Medium"/>
              </a:rPr>
              <a:t>ConcurrentLinkedQueue para manejar una cola de tareas en la clase ProcesadorTareas. La cola, colaTareas, almacena objetos Tarea. Se pueden añadir tareas a la cola con el método añadirTarea y se retira la siguiente tarea para procesarla con el método getTarea, que usa poll() para obtener y eliminar la cabeza de la cola. El método procesarTareas procesa todas las tareas en la cola, llamando a ejecutar de cada Tarea, que imprime un mensaje. En el main, se crean y añaden diez tareas a la cola y luego se procesan. Este código demuestra un uso práctico de ConcurrentLinkedQueue para gestionar y procesar tareas de forma eficiente en un programa Java.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167386"/>
            <a:ext cx="15048389"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8641646" y="1519806"/>
            <a:ext cx="8026549" cy="8220426"/>
          </a:xfrm>
          <a:custGeom>
            <a:avLst/>
            <a:gdLst/>
            <a:ahLst/>
            <a:cxnLst/>
            <a:rect r="r" b="b" t="t" l="l"/>
            <a:pathLst>
              <a:path h="8220426" w="8026549">
                <a:moveTo>
                  <a:pt x="0" y="0"/>
                </a:moveTo>
                <a:lnTo>
                  <a:pt x="8026549" y="0"/>
                </a:lnTo>
                <a:lnTo>
                  <a:pt x="8026549" y="8220427"/>
                </a:lnTo>
                <a:lnTo>
                  <a:pt x="0" y="8220427"/>
                </a:lnTo>
                <a:lnTo>
                  <a:pt x="0" y="0"/>
                </a:lnTo>
                <a:close/>
              </a:path>
            </a:pathLst>
          </a:custGeom>
          <a:blipFill>
            <a:blip r:embed="rId2"/>
            <a:stretch>
              <a:fillRect l="0" t="0" r="0" b="0"/>
            </a:stretch>
          </a:blipFill>
        </p:spPr>
      </p:sp>
      <p:sp>
        <p:nvSpPr>
          <p:cNvPr name="TextBox 4" id="4"/>
          <p:cNvSpPr txBox="true"/>
          <p:nvPr/>
        </p:nvSpPr>
        <p:spPr>
          <a:xfrm rot="0">
            <a:off x="1028700" y="294261"/>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sp>
        <p:nvSpPr>
          <p:cNvPr name="TextBox 5" id="5"/>
          <p:cNvSpPr txBox="true"/>
          <p:nvPr/>
        </p:nvSpPr>
        <p:spPr>
          <a:xfrm rot="0">
            <a:off x="1619805" y="2636869"/>
            <a:ext cx="6121519" cy="7004050"/>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F8FEFF"/>
                </a:solidFill>
                <a:latin typeface="Poppins Medium"/>
              </a:rPr>
              <a:t>El código en Java define una clase </a:t>
            </a:r>
            <a:r>
              <a:rPr lang="en-US" sz="2500">
                <a:solidFill>
                  <a:srgbClr val="F8FEFF"/>
                </a:solidFill>
                <a:latin typeface="Poppins Medium Bold"/>
              </a:rPr>
              <a:t>AlmacenDatos</a:t>
            </a:r>
            <a:r>
              <a:rPr lang="en-US" sz="2500">
                <a:solidFill>
                  <a:srgbClr val="F8FEFF"/>
                </a:solidFill>
                <a:latin typeface="Poppins Medium"/>
              </a:rPr>
              <a:t> que usa una cola doblemente enlazada concurrente (</a:t>
            </a:r>
            <a:r>
              <a:rPr lang="en-US" sz="2500">
                <a:solidFill>
                  <a:srgbClr val="F8FEFF"/>
                </a:solidFill>
                <a:latin typeface="Poppins Medium Bold"/>
              </a:rPr>
              <a:t>ConcurrentLinkedDeque</a:t>
            </a:r>
            <a:r>
              <a:rPr lang="en-US" sz="2500">
                <a:solidFill>
                  <a:srgbClr val="F8FEFF"/>
                </a:solidFill>
                <a:latin typeface="Poppins Medium"/>
              </a:rPr>
              <a:t>) para almacenar y gestionar objetos de tipo </a:t>
            </a:r>
            <a:r>
              <a:rPr lang="en-US" sz="2500">
                <a:solidFill>
                  <a:srgbClr val="F8FEFF"/>
                </a:solidFill>
                <a:latin typeface="Poppins Medium Bold"/>
              </a:rPr>
              <a:t>Dato</a:t>
            </a:r>
            <a:r>
              <a:rPr lang="en-US" sz="2500">
                <a:solidFill>
                  <a:srgbClr val="F8FEFF"/>
                </a:solidFill>
                <a:latin typeface="Poppins Medium"/>
              </a:rPr>
              <a:t>. Permite añadir elementos a la cola y obtener un elemento de una posición específica. En el método </a:t>
            </a:r>
            <a:r>
              <a:rPr lang="en-US" sz="2500">
                <a:solidFill>
                  <a:srgbClr val="F8FEFF"/>
                </a:solidFill>
                <a:latin typeface="Poppins Medium Bold"/>
              </a:rPr>
              <a:t>main</a:t>
            </a:r>
            <a:r>
              <a:rPr lang="en-US" sz="2500">
                <a:solidFill>
                  <a:srgbClr val="F8FEFF"/>
                </a:solidFill>
                <a:latin typeface="Poppins Medium"/>
              </a:rPr>
              <a:t>, se crea una instancia de </a:t>
            </a:r>
            <a:r>
              <a:rPr lang="en-US" sz="2500">
                <a:solidFill>
                  <a:srgbClr val="F8FEFF"/>
                </a:solidFill>
                <a:latin typeface="Poppins Medium Bold"/>
              </a:rPr>
              <a:t>AlmacenDatos</a:t>
            </a:r>
            <a:r>
              <a:rPr lang="en-US" sz="2500">
                <a:solidFill>
                  <a:srgbClr val="F8FEFF"/>
                </a:solidFill>
                <a:latin typeface="Poppins Medium"/>
              </a:rPr>
              <a:t>, se añaden diez objetos </a:t>
            </a:r>
            <a:r>
              <a:rPr lang="en-US" sz="2500">
                <a:solidFill>
                  <a:srgbClr val="F8FEFF"/>
                </a:solidFill>
                <a:latin typeface="Poppins Medium Bold"/>
              </a:rPr>
              <a:t>Dato</a:t>
            </a:r>
            <a:r>
              <a:rPr lang="en-US" sz="2500">
                <a:solidFill>
                  <a:srgbClr val="F8FEFF"/>
                </a:solidFill>
                <a:latin typeface="Poppins Medium"/>
              </a:rPr>
              <a:t> con valores enteros del 0 al 9, y luego se recupera y muestra el valor de cada objeto </a:t>
            </a:r>
            <a:r>
              <a:rPr lang="en-US" sz="2500">
                <a:solidFill>
                  <a:srgbClr val="F8FEFF"/>
                </a:solidFill>
                <a:latin typeface="Poppins Medium Bold"/>
              </a:rPr>
              <a:t>Dato</a:t>
            </a:r>
            <a:r>
              <a:rPr lang="en-US" sz="2500">
                <a:solidFill>
                  <a:srgbClr val="F8FEFF"/>
                </a:solidFill>
                <a:latin typeface="Poppins Medium"/>
              </a:rPr>
              <a:t>. Este código sirve como ejemplo de cómo manejar una estructura de datos concurrente en un programa Java.</a:t>
            </a:r>
          </a:p>
        </p:txBody>
      </p:sp>
      <p:grpSp>
        <p:nvGrpSpPr>
          <p:cNvPr name="Group 6" id="6"/>
          <p:cNvGrpSpPr/>
          <p:nvPr/>
        </p:nvGrpSpPr>
        <p:grpSpPr>
          <a:xfrm rot="0">
            <a:off x="2231584" y="1519806"/>
            <a:ext cx="4897961" cy="1041915"/>
            <a:chOff x="0" y="0"/>
            <a:chExt cx="1289998" cy="274414"/>
          </a:xfrm>
        </p:grpSpPr>
        <p:sp>
          <p:nvSpPr>
            <p:cNvPr name="Freeform 7" id="7"/>
            <p:cNvSpPr/>
            <p:nvPr/>
          </p:nvSpPr>
          <p:spPr>
            <a:xfrm flipH="false" flipV="false" rot="0">
              <a:off x="0" y="0"/>
              <a:ext cx="1289998" cy="274414"/>
            </a:xfrm>
            <a:custGeom>
              <a:avLst/>
              <a:gdLst/>
              <a:ahLst/>
              <a:cxnLst/>
              <a:rect r="r" b="b" t="t" l="l"/>
              <a:pathLst>
                <a:path h="274414" w="1289998">
                  <a:moveTo>
                    <a:pt x="80613" y="0"/>
                  </a:moveTo>
                  <a:lnTo>
                    <a:pt x="1209385" y="0"/>
                  </a:lnTo>
                  <a:cubicBezTo>
                    <a:pt x="1230765" y="0"/>
                    <a:pt x="1251269" y="8493"/>
                    <a:pt x="1266387" y="23611"/>
                  </a:cubicBezTo>
                  <a:cubicBezTo>
                    <a:pt x="1281505" y="38729"/>
                    <a:pt x="1289998" y="59233"/>
                    <a:pt x="1289998" y="80613"/>
                  </a:cubicBezTo>
                  <a:lnTo>
                    <a:pt x="1289998" y="193801"/>
                  </a:lnTo>
                  <a:cubicBezTo>
                    <a:pt x="1289998" y="238322"/>
                    <a:pt x="1253906" y="274414"/>
                    <a:pt x="1209385" y="274414"/>
                  </a:cubicBezTo>
                  <a:lnTo>
                    <a:pt x="80613" y="274414"/>
                  </a:lnTo>
                  <a:cubicBezTo>
                    <a:pt x="59233" y="274414"/>
                    <a:pt x="38729" y="265921"/>
                    <a:pt x="23611" y="250803"/>
                  </a:cubicBezTo>
                  <a:cubicBezTo>
                    <a:pt x="8493" y="235685"/>
                    <a:pt x="0" y="215181"/>
                    <a:pt x="0" y="193801"/>
                  </a:cubicBezTo>
                  <a:lnTo>
                    <a:pt x="0" y="80613"/>
                  </a:lnTo>
                  <a:cubicBezTo>
                    <a:pt x="0" y="59233"/>
                    <a:pt x="8493" y="38729"/>
                    <a:pt x="23611" y="23611"/>
                  </a:cubicBezTo>
                  <a:cubicBezTo>
                    <a:pt x="38729" y="8493"/>
                    <a:pt x="59233" y="0"/>
                    <a:pt x="80613" y="0"/>
                  </a:cubicBezTo>
                  <a:close/>
                </a:path>
              </a:pathLst>
            </a:custGeom>
            <a:solidFill>
              <a:srgbClr val="ED5A00"/>
            </a:solidFill>
          </p:spPr>
        </p:sp>
        <p:sp>
          <p:nvSpPr>
            <p:cNvPr name="TextBox 8" id="8"/>
            <p:cNvSpPr txBox="true"/>
            <p:nvPr/>
          </p:nvSpPr>
          <p:spPr>
            <a:xfrm>
              <a:off x="0" y="-57150"/>
              <a:ext cx="1289998"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ConcurrentLinkedDeque</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08113"/>
            <a:ext cx="15048389"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8337423" y="1537142"/>
            <a:ext cx="8921877" cy="8286679"/>
          </a:xfrm>
          <a:custGeom>
            <a:avLst/>
            <a:gdLst/>
            <a:ahLst/>
            <a:cxnLst/>
            <a:rect r="r" b="b" t="t" l="l"/>
            <a:pathLst>
              <a:path h="8286679" w="8921877">
                <a:moveTo>
                  <a:pt x="0" y="0"/>
                </a:moveTo>
                <a:lnTo>
                  <a:pt x="8921877" y="0"/>
                </a:lnTo>
                <a:lnTo>
                  <a:pt x="8921877" y="8286678"/>
                </a:lnTo>
                <a:lnTo>
                  <a:pt x="0" y="8286678"/>
                </a:lnTo>
                <a:lnTo>
                  <a:pt x="0" y="0"/>
                </a:lnTo>
                <a:close/>
              </a:path>
            </a:pathLst>
          </a:custGeom>
          <a:blipFill>
            <a:blip r:embed="rId2"/>
            <a:stretch>
              <a:fillRect l="0" t="0" r="0" b="0"/>
            </a:stretch>
          </a:blipFill>
        </p:spPr>
      </p:sp>
      <p:sp>
        <p:nvSpPr>
          <p:cNvPr name="TextBox 4" id="4"/>
          <p:cNvSpPr txBox="true"/>
          <p:nvPr/>
        </p:nvSpPr>
        <p:spPr>
          <a:xfrm rot="0">
            <a:off x="1028700" y="53498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sp>
        <p:nvSpPr>
          <p:cNvPr name="TextBox 5" id="5"/>
          <p:cNvSpPr txBox="true"/>
          <p:nvPr/>
        </p:nvSpPr>
        <p:spPr>
          <a:xfrm rot="0">
            <a:off x="1028700" y="2909961"/>
            <a:ext cx="6706469" cy="654685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8FEFF"/>
                </a:solidFill>
                <a:latin typeface="Poppins Medium"/>
              </a:rPr>
              <a:t>Este código en Java utiliza </a:t>
            </a:r>
            <a:r>
              <a:rPr lang="en-US" sz="2499">
                <a:solidFill>
                  <a:srgbClr val="F8FEFF"/>
                </a:solidFill>
                <a:latin typeface="Poppins Medium Bold"/>
              </a:rPr>
              <a:t>CopyOnWriteArrayList</a:t>
            </a:r>
            <a:r>
              <a:rPr lang="en-US" sz="2499">
                <a:solidFill>
                  <a:srgbClr val="F8FEFF"/>
                </a:solidFill>
                <a:latin typeface="Poppins Medium"/>
              </a:rPr>
              <a:t> para gestionar una lista de eventos de forma segura en un entorno multihilo. La lista se modifica con el método </a:t>
            </a:r>
            <a:r>
              <a:rPr lang="en-US" sz="2499">
                <a:solidFill>
                  <a:srgbClr val="F8FEFF"/>
                </a:solidFill>
                <a:latin typeface="Poppins Medium Bold"/>
              </a:rPr>
              <a:t>agregarEvento</a:t>
            </a:r>
            <a:r>
              <a:rPr lang="en-US" sz="2499">
                <a:solidFill>
                  <a:srgbClr val="F8FEFF"/>
                </a:solidFill>
                <a:latin typeface="Poppins Medium"/>
              </a:rPr>
              <a:t>, que añade nuevos eventos. Un hilo continuamente procesa los eventos en la lista, imprimiendo su descripción. Gracias a </a:t>
            </a:r>
            <a:r>
              <a:rPr lang="en-US" sz="2499">
                <a:solidFill>
                  <a:srgbClr val="F8FEFF"/>
                </a:solidFill>
                <a:latin typeface="Poppins Medium Bold"/>
              </a:rPr>
              <a:t>CopyOnWriteArrayList</a:t>
            </a:r>
            <a:r>
              <a:rPr lang="en-US" sz="2499">
                <a:solidFill>
                  <a:srgbClr val="F8FEFF"/>
                </a:solidFill>
                <a:latin typeface="Poppins Medium"/>
              </a:rPr>
              <a:t>, las modificaciones de la lista durante la iteración no causan errores de concurrencia, lo que hace que este enfoque sea ideal para situaciones donde se espera que múltiples hilos lean y modifiquen la lista simultáneamente.</a:t>
            </a:r>
          </a:p>
        </p:txBody>
      </p:sp>
      <p:grpSp>
        <p:nvGrpSpPr>
          <p:cNvPr name="Group 6" id="6"/>
          <p:cNvGrpSpPr/>
          <p:nvPr/>
        </p:nvGrpSpPr>
        <p:grpSpPr>
          <a:xfrm rot="0">
            <a:off x="1932954" y="1668021"/>
            <a:ext cx="4897961" cy="1041915"/>
            <a:chOff x="0" y="0"/>
            <a:chExt cx="1289998" cy="274414"/>
          </a:xfrm>
        </p:grpSpPr>
        <p:sp>
          <p:nvSpPr>
            <p:cNvPr name="Freeform 7" id="7"/>
            <p:cNvSpPr/>
            <p:nvPr/>
          </p:nvSpPr>
          <p:spPr>
            <a:xfrm flipH="false" flipV="false" rot="0">
              <a:off x="0" y="0"/>
              <a:ext cx="1289998" cy="274414"/>
            </a:xfrm>
            <a:custGeom>
              <a:avLst/>
              <a:gdLst/>
              <a:ahLst/>
              <a:cxnLst/>
              <a:rect r="r" b="b" t="t" l="l"/>
              <a:pathLst>
                <a:path h="274414" w="1289998">
                  <a:moveTo>
                    <a:pt x="80613" y="0"/>
                  </a:moveTo>
                  <a:lnTo>
                    <a:pt x="1209385" y="0"/>
                  </a:lnTo>
                  <a:cubicBezTo>
                    <a:pt x="1230765" y="0"/>
                    <a:pt x="1251269" y="8493"/>
                    <a:pt x="1266387" y="23611"/>
                  </a:cubicBezTo>
                  <a:cubicBezTo>
                    <a:pt x="1281505" y="38729"/>
                    <a:pt x="1289998" y="59233"/>
                    <a:pt x="1289998" y="80613"/>
                  </a:cubicBezTo>
                  <a:lnTo>
                    <a:pt x="1289998" y="193801"/>
                  </a:lnTo>
                  <a:cubicBezTo>
                    <a:pt x="1289998" y="238322"/>
                    <a:pt x="1253906" y="274414"/>
                    <a:pt x="1209385" y="274414"/>
                  </a:cubicBezTo>
                  <a:lnTo>
                    <a:pt x="80613" y="274414"/>
                  </a:lnTo>
                  <a:cubicBezTo>
                    <a:pt x="59233" y="274414"/>
                    <a:pt x="38729" y="265921"/>
                    <a:pt x="23611" y="250803"/>
                  </a:cubicBezTo>
                  <a:cubicBezTo>
                    <a:pt x="8493" y="235685"/>
                    <a:pt x="0" y="215181"/>
                    <a:pt x="0" y="193801"/>
                  </a:cubicBezTo>
                  <a:lnTo>
                    <a:pt x="0" y="80613"/>
                  </a:lnTo>
                  <a:cubicBezTo>
                    <a:pt x="0" y="59233"/>
                    <a:pt x="8493" y="38729"/>
                    <a:pt x="23611" y="23611"/>
                  </a:cubicBezTo>
                  <a:cubicBezTo>
                    <a:pt x="38729" y="8493"/>
                    <a:pt x="59233" y="0"/>
                    <a:pt x="80613" y="0"/>
                  </a:cubicBezTo>
                  <a:close/>
                </a:path>
              </a:pathLst>
            </a:custGeom>
            <a:solidFill>
              <a:srgbClr val="ED5A00"/>
            </a:solidFill>
          </p:spPr>
        </p:sp>
        <p:sp>
          <p:nvSpPr>
            <p:cNvPr name="TextBox 8" id="8"/>
            <p:cNvSpPr txBox="true"/>
            <p:nvPr/>
          </p:nvSpPr>
          <p:spPr>
            <a:xfrm>
              <a:off x="0" y="-57150"/>
              <a:ext cx="1289998"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CopyOnWriteArrayList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151338"/>
            <a:ext cx="15048389"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619805" y="1666024"/>
            <a:ext cx="4897961" cy="1041915"/>
            <a:chOff x="0" y="0"/>
            <a:chExt cx="1289998" cy="274414"/>
          </a:xfrm>
        </p:grpSpPr>
        <p:sp>
          <p:nvSpPr>
            <p:cNvPr name="Freeform 4" id="4"/>
            <p:cNvSpPr/>
            <p:nvPr/>
          </p:nvSpPr>
          <p:spPr>
            <a:xfrm flipH="false" flipV="false" rot="0">
              <a:off x="0" y="0"/>
              <a:ext cx="1289998" cy="274414"/>
            </a:xfrm>
            <a:custGeom>
              <a:avLst/>
              <a:gdLst/>
              <a:ahLst/>
              <a:cxnLst/>
              <a:rect r="r" b="b" t="t" l="l"/>
              <a:pathLst>
                <a:path h="274414" w="1289998">
                  <a:moveTo>
                    <a:pt x="80613" y="0"/>
                  </a:moveTo>
                  <a:lnTo>
                    <a:pt x="1209385" y="0"/>
                  </a:lnTo>
                  <a:cubicBezTo>
                    <a:pt x="1230765" y="0"/>
                    <a:pt x="1251269" y="8493"/>
                    <a:pt x="1266387" y="23611"/>
                  </a:cubicBezTo>
                  <a:cubicBezTo>
                    <a:pt x="1281505" y="38729"/>
                    <a:pt x="1289998" y="59233"/>
                    <a:pt x="1289998" y="80613"/>
                  </a:cubicBezTo>
                  <a:lnTo>
                    <a:pt x="1289998" y="193801"/>
                  </a:lnTo>
                  <a:cubicBezTo>
                    <a:pt x="1289998" y="238322"/>
                    <a:pt x="1253906" y="274414"/>
                    <a:pt x="1209385" y="274414"/>
                  </a:cubicBezTo>
                  <a:lnTo>
                    <a:pt x="80613" y="274414"/>
                  </a:lnTo>
                  <a:cubicBezTo>
                    <a:pt x="59233" y="274414"/>
                    <a:pt x="38729" y="265921"/>
                    <a:pt x="23611" y="250803"/>
                  </a:cubicBezTo>
                  <a:cubicBezTo>
                    <a:pt x="8493" y="235685"/>
                    <a:pt x="0" y="215181"/>
                    <a:pt x="0" y="193801"/>
                  </a:cubicBezTo>
                  <a:lnTo>
                    <a:pt x="0" y="80613"/>
                  </a:lnTo>
                  <a:cubicBezTo>
                    <a:pt x="0" y="59233"/>
                    <a:pt x="8493" y="38729"/>
                    <a:pt x="23611" y="23611"/>
                  </a:cubicBezTo>
                  <a:cubicBezTo>
                    <a:pt x="38729" y="8493"/>
                    <a:pt x="59233" y="0"/>
                    <a:pt x="80613" y="0"/>
                  </a:cubicBezTo>
                  <a:close/>
                </a:path>
              </a:pathLst>
            </a:custGeom>
            <a:solidFill>
              <a:srgbClr val="ED5A00"/>
            </a:solidFill>
          </p:spPr>
        </p:sp>
        <p:sp>
          <p:nvSpPr>
            <p:cNvPr name="TextBox 5" id="5"/>
            <p:cNvSpPr txBox="true"/>
            <p:nvPr/>
          </p:nvSpPr>
          <p:spPr>
            <a:xfrm>
              <a:off x="0" y="-57150"/>
              <a:ext cx="1289998"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ConcurrentHashMap</a:t>
              </a:r>
            </a:p>
          </p:txBody>
        </p:sp>
      </p:grpSp>
      <p:sp>
        <p:nvSpPr>
          <p:cNvPr name="Freeform 6" id="6"/>
          <p:cNvSpPr/>
          <p:nvPr/>
        </p:nvSpPr>
        <p:spPr>
          <a:xfrm flipH="false" flipV="false" rot="0">
            <a:off x="7569137" y="2062785"/>
            <a:ext cx="10302050" cy="7532532"/>
          </a:xfrm>
          <a:custGeom>
            <a:avLst/>
            <a:gdLst/>
            <a:ahLst/>
            <a:cxnLst/>
            <a:rect r="r" b="b" t="t" l="l"/>
            <a:pathLst>
              <a:path h="7532532" w="10302050">
                <a:moveTo>
                  <a:pt x="0" y="0"/>
                </a:moveTo>
                <a:lnTo>
                  <a:pt x="10302050" y="0"/>
                </a:lnTo>
                <a:lnTo>
                  <a:pt x="10302050" y="7532532"/>
                </a:lnTo>
                <a:lnTo>
                  <a:pt x="0" y="7532532"/>
                </a:lnTo>
                <a:lnTo>
                  <a:pt x="0" y="0"/>
                </a:lnTo>
                <a:close/>
              </a:path>
            </a:pathLst>
          </a:custGeom>
          <a:blipFill>
            <a:blip r:embed="rId2"/>
            <a:stretch>
              <a:fillRect l="0" t="0" r="0" b="0"/>
            </a:stretch>
          </a:blipFill>
        </p:spPr>
      </p:sp>
      <p:sp>
        <p:nvSpPr>
          <p:cNvPr name="TextBox 7" id="7"/>
          <p:cNvSpPr txBox="true"/>
          <p:nvPr/>
        </p:nvSpPr>
        <p:spPr>
          <a:xfrm rot="0">
            <a:off x="1028700" y="278213"/>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sp>
        <p:nvSpPr>
          <p:cNvPr name="TextBox 8" id="8"/>
          <p:cNvSpPr txBox="true"/>
          <p:nvPr/>
        </p:nvSpPr>
        <p:spPr>
          <a:xfrm rot="0">
            <a:off x="568435" y="2946985"/>
            <a:ext cx="7000703" cy="6994524"/>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F8FEFF"/>
                </a:solidFill>
                <a:latin typeface="Poppins Medium"/>
              </a:rPr>
              <a:t>Este código Java utiliza </a:t>
            </a:r>
            <a:r>
              <a:rPr lang="en-US" sz="2500">
                <a:solidFill>
                  <a:srgbClr val="F8FEFF"/>
                </a:solidFill>
                <a:latin typeface="Poppins Medium Semi-Bold"/>
              </a:rPr>
              <a:t>ConcurrentHashMap</a:t>
            </a:r>
            <a:r>
              <a:rPr lang="en-US" sz="2500">
                <a:solidFill>
                  <a:srgbClr val="F8FEFF"/>
                </a:solidFill>
                <a:latin typeface="Poppins Medium"/>
              </a:rPr>
              <a:t> para manejar un inventario de productos en un entorno multihilo. Permite añadir productos con cantidades iniciales, consultar existencias y realizar ventas, reduciendo automáticamente las existencias de los productos. Se demuestra su uso en un escenario multihilo, donde dos hilos realizan ventas simultáneamente. La clave del código es el uso de </a:t>
            </a:r>
            <a:r>
              <a:rPr lang="en-US" sz="2500">
                <a:solidFill>
                  <a:srgbClr val="F8FEFF"/>
                </a:solidFill>
                <a:latin typeface="Poppins Medium Semi-Bold"/>
              </a:rPr>
              <a:t>ConcurrentHashMap</a:t>
            </a:r>
            <a:r>
              <a:rPr lang="en-US" sz="2500">
                <a:solidFill>
                  <a:srgbClr val="F8FEFF"/>
                </a:solidFill>
                <a:latin typeface="Poppins Medium"/>
              </a:rPr>
              <a:t> para garantizar que las operaciones sobre el inventario sean seguras y eficientes, evitando problemas de concurrencia como condiciones de carrera.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08113"/>
            <a:ext cx="15048389"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1867641" y="1849406"/>
            <a:ext cx="5154736" cy="1041915"/>
            <a:chOff x="0" y="0"/>
            <a:chExt cx="1357626" cy="274414"/>
          </a:xfrm>
        </p:grpSpPr>
        <p:sp>
          <p:nvSpPr>
            <p:cNvPr name="Freeform 4" id="4"/>
            <p:cNvSpPr/>
            <p:nvPr/>
          </p:nvSpPr>
          <p:spPr>
            <a:xfrm flipH="false" flipV="false" rot="0">
              <a:off x="0" y="0"/>
              <a:ext cx="1357626" cy="274414"/>
            </a:xfrm>
            <a:custGeom>
              <a:avLst/>
              <a:gdLst/>
              <a:ahLst/>
              <a:cxnLst/>
              <a:rect r="r" b="b" t="t" l="l"/>
              <a:pathLst>
                <a:path h="274414" w="1357626">
                  <a:moveTo>
                    <a:pt x="76597" y="0"/>
                  </a:moveTo>
                  <a:lnTo>
                    <a:pt x="1281029" y="0"/>
                  </a:lnTo>
                  <a:cubicBezTo>
                    <a:pt x="1323332" y="0"/>
                    <a:pt x="1357626" y="34294"/>
                    <a:pt x="1357626" y="76597"/>
                  </a:cubicBezTo>
                  <a:lnTo>
                    <a:pt x="1357626" y="197817"/>
                  </a:lnTo>
                  <a:cubicBezTo>
                    <a:pt x="1357626" y="240120"/>
                    <a:pt x="1323332" y="274414"/>
                    <a:pt x="1281029" y="274414"/>
                  </a:cubicBezTo>
                  <a:lnTo>
                    <a:pt x="76597" y="274414"/>
                  </a:lnTo>
                  <a:cubicBezTo>
                    <a:pt x="34294" y="274414"/>
                    <a:pt x="0" y="240120"/>
                    <a:pt x="0" y="197817"/>
                  </a:cubicBezTo>
                  <a:lnTo>
                    <a:pt x="0" y="76597"/>
                  </a:lnTo>
                  <a:cubicBezTo>
                    <a:pt x="0" y="34294"/>
                    <a:pt x="34294" y="0"/>
                    <a:pt x="76597" y="0"/>
                  </a:cubicBezTo>
                  <a:close/>
                </a:path>
              </a:pathLst>
            </a:custGeom>
            <a:solidFill>
              <a:srgbClr val="ED5A00"/>
            </a:solidFill>
          </p:spPr>
        </p:sp>
        <p:sp>
          <p:nvSpPr>
            <p:cNvPr name="TextBox 5" id="5"/>
            <p:cNvSpPr txBox="true"/>
            <p:nvPr/>
          </p:nvSpPr>
          <p:spPr>
            <a:xfrm>
              <a:off x="0" y="-57150"/>
              <a:ext cx="1357626"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ConcurrentNavigableMap</a:t>
              </a:r>
            </a:p>
          </p:txBody>
        </p:sp>
      </p:grpSp>
      <p:sp>
        <p:nvSpPr>
          <p:cNvPr name="Freeform 6" id="6"/>
          <p:cNvSpPr/>
          <p:nvPr/>
        </p:nvSpPr>
        <p:spPr>
          <a:xfrm flipH="false" flipV="false" rot="0">
            <a:off x="8800279" y="1647659"/>
            <a:ext cx="8101451" cy="8271412"/>
          </a:xfrm>
          <a:custGeom>
            <a:avLst/>
            <a:gdLst/>
            <a:ahLst/>
            <a:cxnLst/>
            <a:rect r="r" b="b" t="t" l="l"/>
            <a:pathLst>
              <a:path h="8271412" w="8101451">
                <a:moveTo>
                  <a:pt x="0" y="0"/>
                </a:moveTo>
                <a:lnTo>
                  <a:pt x="8101451" y="0"/>
                </a:lnTo>
                <a:lnTo>
                  <a:pt x="8101451" y="8271412"/>
                </a:lnTo>
                <a:lnTo>
                  <a:pt x="0" y="8271412"/>
                </a:lnTo>
                <a:lnTo>
                  <a:pt x="0" y="0"/>
                </a:lnTo>
                <a:close/>
              </a:path>
            </a:pathLst>
          </a:custGeom>
          <a:blipFill>
            <a:blip r:embed="rId2"/>
            <a:stretch>
              <a:fillRect l="0" t="0" r="0" b="0"/>
            </a:stretch>
          </a:blipFill>
        </p:spPr>
      </p:sp>
      <p:sp>
        <p:nvSpPr>
          <p:cNvPr name="TextBox 7" id="7"/>
          <p:cNvSpPr txBox="true"/>
          <p:nvPr/>
        </p:nvSpPr>
        <p:spPr>
          <a:xfrm rot="0">
            <a:off x="1028700" y="53498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sp>
        <p:nvSpPr>
          <p:cNvPr name="TextBox 8" id="8"/>
          <p:cNvSpPr txBox="true"/>
          <p:nvPr/>
        </p:nvSpPr>
        <p:spPr>
          <a:xfrm rot="0">
            <a:off x="1028700" y="3272321"/>
            <a:ext cx="6832619" cy="567055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8FEFF"/>
                </a:solidFill>
                <a:latin typeface="Poppins Medium"/>
              </a:rPr>
              <a:t>ConcurrentNavigableMap en Java es una implementación de mapa para operaciones seguras en entornos concurrentes, ideal para manipulación simultánea de datos ordenados, sin bloqueos adicionales. Su eficiencia se basa en operaciones atómicas y lecturas rápidas. Aunque permite iteración segura, no garantiza reflejar cambios en tiempo real. Es una elección robusta para manipulación concurrente de datos ordenados en entornos con múltiples hilos.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08113"/>
            <a:ext cx="15048389"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028700" y="1816581"/>
            <a:ext cx="8609148" cy="7938628"/>
          </a:xfrm>
          <a:custGeom>
            <a:avLst/>
            <a:gdLst/>
            <a:ahLst/>
            <a:cxnLst/>
            <a:rect r="r" b="b" t="t" l="l"/>
            <a:pathLst>
              <a:path h="7938628" w="8609148">
                <a:moveTo>
                  <a:pt x="0" y="0"/>
                </a:moveTo>
                <a:lnTo>
                  <a:pt x="8609148" y="0"/>
                </a:lnTo>
                <a:lnTo>
                  <a:pt x="8609148" y="7938628"/>
                </a:lnTo>
                <a:lnTo>
                  <a:pt x="0" y="7938628"/>
                </a:lnTo>
                <a:lnTo>
                  <a:pt x="0" y="0"/>
                </a:lnTo>
                <a:close/>
              </a:path>
            </a:pathLst>
          </a:custGeom>
          <a:blipFill>
            <a:blip r:embed="rId2"/>
            <a:stretch>
              <a:fillRect l="0" t="0" r="0" b="0"/>
            </a:stretch>
          </a:blipFill>
        </p:spPr>
      </p:sp>
      <p:sp>
        <p:nvSpPr>
          <p:cNvPr name="Freeform 4" id="4"/>
          <p:cNvSpPr/>
          <p:nvPr/>
        </p:nvSpPr>
        <p:spPr>
          <a:xfrm flipH="false" flipV="false" rot="0">
            <a:off x="9954549" y="4648638"/>
            <a:ext cx="7080120" cy="2792160"/>
          </a:xfrm>
          <a:custGeom>
            <a:avLst/>
            <a:gdLst/>
            <a:ahLst/>
            <a:cxnLst/>
            <a:rect r="r" b="b" t="t" l="l"/>
            <a:pathLst>
              <a:path h="2792160" w="7080120">
                <a:moveTo>
                  <a:pt x="0" y="0"/>
                </a:moveTo>
                <a:lnTo>
                  <a:pt x="7080120" y="0"/>
                </a:lnTo>
                <a:lnTo>
                  <a:pt x="7080120" y="2792160"/>
                </a:lnTo>
                <a:lnTo>
                  <a:pt x="0" y="2792160"/>
                </a:lnTo>
                <a:lnTo>
                  <a:pt x="0" y="0"/>
                </a:lnTo>
                <a:close/>
              </a:path>
            </a:pathLst>
          </a:custGeom>
          <a:blipFill>
            <a:blip r:embed="rId3"/>
            <a:stretch>
              <a:fillRect l="0" t="0" r="0" b="0"/>
            </a:stretch>
          </a:blipFill>
        </p:spPr>
      </p:sp>
      <p:sp>
        <p:nvSpPr>
          <p:cNvPr name="TextBox 5" id="5"/>
          <p:cNvSpPr txBox="true"/>
          <p:nvPr/>
        </p:nvSpPr>
        <p:spPr>
          <a:xfrm rot="0">
            <a:off x="1028700" y="53498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Prueba de Conceptos</a:t>
            </a:r>
          </a:p>
        </p:txBody>
      </p:sp>
      <p:grpSp>
        <p:nvGrpSpPr>
          <p:cNvPr name="Group 6" id="6"/>
          <p:cNvGrpSpPr/>
          <p:nvPr/>
        </p:nvGrpSpPr>
        <p:grpSpPr>
          <a:xfrm rot="0">
            <a:off x="10665482" y="2516943"/>
            <a:ext cx="5154736" cy="1041915"/>
            <a:chOff x="0" y="0"/>
            <a:chExt cx="1357626" cy="274414"/>
          </a:xfrm>
        </p:grpSpPr>
        <p:sp>
          <p:nvSpPr>
            <p:cNvPr name="Freeform 7" id="7"/>
            <p:cNvSpPr/>
            <p:nvPr/>
          </p:nvSpPr>
          <p:spPr>
            <a:xfrm flipH="false" flipV="false" rot="0">
              <a:off x="0" y="0"/>
              <a:ext cx="1357626" cy="274414"/>
            </a:xfrm>
            <a:custGeom>
              <a:avLst/>
              <a:gdLst/>
              <a:ahLst/>
              <a:cxnLst/>
              <a:rect r="r" b="b" t="t" l="l"/>
              <a:pathLst>
                <a:path h="274414" w="1357626">
                  <a:moveTo>
                    <a:pt x="76597" y="0"/>
                  </a:moveTo>
                  <a:lnTo>
                    <a:pt x="1281029" y="0"/>
                  </a:lnTo>
                  <a:cubicBezTo>
                    <a:pt x="1323332" y="0"/>
                    <a:pt x="1357626" y="34294"/>
                    <a:pt x="1357626" y="76597"/>
                  </a:cubicBezTo>
                  <a:lnTo>
                    <a:pt x="1357626" y="197817"/>
                  </a:lnTo>
                  <a:cubicBezTo>
                    <a:pt x="1357626" y="240120"/>
                    <a:pt x="1323332" y="274414"/>
                    <a:pt x="1281029" y="274414"/>
                  </a:cubicBezTo>
                  <a:lnTo>
                    <a:pt x="76597" y="274414"/>
                  </a:lnTo>
                  <a:cubicBezTo>
                    <a:pt x="34294" y="274414"/>
                    <a:pt x="0" y="240120"/>
                    <a:pt x="0" y="197817"/>
                  </a:cubicBezTo>
                  <a:lnTo>
                    <a:pt x="0" y="76597"/>
                  </a:lnTo>
                  <a:cubicBezTo>
                    <a:pt x="0" y="34294"/>
                    <a:pt x="34294" y="0"/>
                    <a:pt x="76597" y="0"/>
                  </a:cubicBezTo>
                  <a:close/>
                </a:path>
              </a:pathLst>
            </a:custGeom>
            <a:solidFill>
              <a:srgbClr val="ED5A00"/>
            </a:solidFill>
          </p:spPr>
        </p:sp>
        <p:sp>
          <p:nvSpPr>
            <p:cNvPr name="TextBox 8" id="8"/>
            <p:cNvSpPr txBox="true"/>
            <p:nvPr/>
          </p:nvSpPr>
          <p:spPr>
            <a:xfrm>
              <a:off x="0" y="-57150"/>
              <a:ext cx="1357626" cy="331564"/>
            </a:xfrm>
            <a:prstGeom prst="rect">
              <a:avLst/>
            </a:prstGeom>
          </p:spPr>
          <p:txBody>
            <a:bodyPr anchor="ctr" rtlCol="false" tIns="50800" lIns="50800" bIns="50800" rIns="50800"/>
            <a:lstStyle/>
            <a:p>
              <a:pPr algn="ctr">
                <a:lnSpc>
                  <a:spcPts val="4199"/>
                </a:lnSpc>
                <a:spcBef>
                  <a:spcPct val="0"/>
                </a:spcBef>
              </a:pPr>
              <a:r>
                <a:rPr lang="en-US" sz="2999">
                  <a:solidFill>
                    <a:srgbClr val="FFFFFF"/>
                  </a:solidFill>
                  <a:latin typeface="Poppins Medium"/>
                </a:rPr>
                <a:t>ConcurrentNavigableMap</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554038"/>
            <a:ext cx="16230600" cy="85407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Poppins Medium Bold"/>
              </a:rPr>
              <a:t>Índice</a:t>
            </a:r>
          </a:p>
        </p:txBody>
      </p:sp>
      <p:sp>
        <p:nvSpPr>
          <p:cNvPr name="AutoShape 3" id="3"/>
          <p:cNvSpPr/>
          <p:nvPr/>
        </p:nvSpPr>
        <p:spPr>
          <a:xfrm flipV="true">
            <a:off x="1619805" y="1427162"/>
            <a:ext cx="15048389"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829925" y="1608940"/>
            <a:ext cx="7458075" cy="8229600"/>
          </a:xfrm>
          <a:custGeom>
            <a:avLst/>
            <a:gdLst/>
            <a:ahLst/>
            <a:cxnLst/>
            <a:rect r="r" b="b" t="t" l="l"/>
            <a:pathLst>
              <a:path h="8229600" w="7458075">
                <a:moveTo>
                  <a:pt x="0" y="0"/>
                </a:moveTo>
                <a:lnTo>
                  <a:pt x="7458075" y="0"/>
                </a:lnTo>
                <a:lnTo>
                  <a:pt x="7458075" y="8229600"/>
                </a:lnTo>
                <a:lnTo>
                  <a:pt x="0" y="8229600"/>
                </a:lnTo>
                <a:lnTo>
                  <a:pt x="0" y="0"/>
                </a:lnTo>
                <a:close/>
              </a:path>
            </a:pathLst>
          </a:custGeom>
          <a:blipFill>
            <a:blip r:embed="rId2">
              <a:alphaModFix amt="47000"/>
            </a:blip>
            <a:stretch>
              <a:fillRect l="0" t="0" r="0" b="0"/>
            </a:stretch>
          </a:blipFill>
        </p:spPr>
      </p:sp>
      <p:sp>
        <p:nvSpPr>
          <p:cNvPr name="TextBox 5" id="5"/>
          <p:cNvSpPr txBox="true"/>
          <p:nvPr/>
        </p:nvSpPr>
        <p:spPr>
          <a:xfrm rot="0">
            <a:off x="1028700" y="2224889"/>
            <a:ext cx="15639495" cy="3498851"/>
          </a:xfrm>
          <a:prstGeom prst="rect">
            <a:avLst/>
          </a:prstGeom>
        </p:spPr>
        <p:txBody>
          <a:bodyPr anchor="t" rtlCol="false" tIns="0" lIns="0" bIns="0" rIns="0">
            <a:spAutoFit/>
          </a:bodyPr>
          <a:lstStyle/>
          <a:p>
            <a:pPr marL="863595" indent="-431797" lvl="1">
              <a:lnSpc>
                <a:spcPts val="5599"/>
              </a:lnSpc>
              <a:buFont typeface="Arial"/>
              <a:buChar char="•"/>
            </a:pPr>
            <a:r>
              <a:rPr lang="en-US" sz="3999">
                <a:solidFill>
                  <a:srgbClr val="F8FEFF"/>
                </a:solidFill>
                <a:latin typeface="Poppins Medium"/>
              </a:rPr>
              <a:t>Concepto.</a:t>
            </a:r>
          </a:p>
          <a:p>
            <a:pPr marL="863595" indent="-431797" lvl="1">
              <a:lnSpc>
                <a:spcPts val="5599"/>
              </a:lnSpc>
              <a:buFont typeface="Arial"/>
              <a:buChar char="•"/>
            </a:pPr>
            <a:r>
              <a:rPr lang="en-US" sz="3999">
                <a:solidFill>
                  <a:srgbClr val="F8FEFF"/>
                </a:solidFill>
                <a:latin typeface="Poppins Medium"/>
              </a:rPr>
              <a:t>Casos de Uso.</a:t>
            </a:r>
          </a:p>
          <a:p>
            <a:pPr marL="863595" indent="-431797" lvl="1">
              <a:lnSpc>
                <a:spcPts val="5599"/>
              </a:lnSpc>
              <a:buFont typeface="Arial"/>
              <a:buChar char="•"/>
            </a:pPr>
            <a:r>
              <a:rPr lang="en-US" sz="3999">
                <a:solidFill>
                  <a:srgbClr val="F8FEFF"/>
                </a:solidFill>
                <a:latin typeface="Poppins Medium"/>
              </a:rPr>
              <a:t>Tipos de Estructuras Concurrentes.</a:t>
            </a:r>
          </a:p>
          <a:p>
            <a:pPr marL="863595" indent="-431797" lvl="1">
              <a:lnSpc>
                <a:spcPts val="5599"/>
              </a:lnSpc>
              <a:buFont typeface="Arial"/>
              <a:buChar char="•"/>
            </a:pPr>
            <a:r>
              <a:rPr lang="en-US" sz="3999">
                <a:solidFill>
                  <a:srgbClr val="F8FEFF"/>
                </a:solidFill>
                <a:latin typeface="Poppins Medium"/>
              </a:rPr>
              <a:t>Ventajas y Desventajas.</a:t>
            </a:r>
          </a:p>
          <a:p>
            <a:pPr marL="863595" indent="-431797" lvl="1">
              <a:lnSpc>
                <a:spcPts val="5599"/>
              </a:lnSpc>
              <a:buFont typeface="Arial"/>
              <a:buChar char="•"/>
            </a:pPr>
            <a:r>
              <a:rPr lang="en-US" sz="3999">
                <a:solidFill>
                  <a:srgbClr val="F8FEFF"/>
                </a:solidFill>
                <a:latin typeface="Poppins Medium"/>
              </a:rPr>
              <a:t>Prueba de Conceptos.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27162"/>
            <a:ext cx="15048389"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3715435" y="2256309"/>
            <a:ext cx="10857130" cy="7247134"/>
          </a:xfrm>
          <a:custGeom>
            <a:avLst/>
            <a:gdLst/>
            <a:ahLst/>
            <a:cxnLst/>
            <a:rect r="r" b="b" t="t" l="l"/>
            <a:pathLst>
              <a:path h="7247134" w="10857130">
                <a:moveTo>
                  <a:pt x="0" y="0"/>
                </a:moveTo>
                <a:lnTo>
                  <a:pt x="10857130" y="0"/>
                </a:lnTo>
                <a:lnTo>
                  <a:pt x="10857130" y="7247135"/>
                </a:lnTo>
                <a:lnTo>
                  <a:pt x="0" y="724713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49991"/>
            <a:ext cx="16230600" cy="8636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8FEFF"/>
                </a:solidFill>
                <a:latin typeface="Open Sans Bold"/>
              </a:rPr>
              <a:t>Concepto.</a:t>
            </a:r>
          </a:p>
        </p:txBody>
      </p:sp>
      <p:sp>
        <p:nvSpPr>
          <p:cNvPr name="TextBox 5" id="5"/>
          <p:cNvSpPr txBox="true"/>
          <p:nvPr/>
        </p:nvSpPr>
        <p:spPr>
          <a:xfrm rot="0">
            <a:off x="1028700" y="6657975"/>
            <a:ext cx="16230600" cy="2076450"/>
          </a:xfrm>
          <a:prstGeom prst="rect">
            <a:avLst/>
          </a:prstGeom>
        </p:spPr>
        <p:txBody>
          <a:bodyPr anchor="t" rtlCol="false" tIns="0" lIns="0" bIns="0" rIns="0">
            <a:spAutoFit/>
          </a:bodyPr>
          <a:lstStyle/>
          <a:p>
            <a:pPr algn="ctr">
              <a:lnSpc>
                <a:spcPts val="4199"/>
              </a:lnSpc>
              <a:spcBef>
                <a:spcPct val="0"/>
              </a:spcBef>
            </a:pPr>
            <a:r>
              <a:rPr lang="en-US" sz="2999">
                <a:solidFill>
                  <a:srgbClr val="F8FEFF"/>
                </a:solidFill>
                <a:latin typeface="Poppins Medium Semi-Bold"/>
              </a:rPr>
              <a:t>Estas estructuras gestionan datos compartidos entre diferentes hilos, garantizando que las operaciones de lectura y escritura se realicen de forma segura y coordinada. Evitan problemas como la corrupción de datos y bloqueos no deseados.</a:t>
            </a:r>
          </a:p>
        </p:txBody>
      </p:sp>
      <p:sp>
        <p:nvSpPr>
          <p:cNvPr name="TextBox 6" id="6"/>
          <p:cNvSpPr txBox="true"/>
          <p:nvPr/>
        </p:nvSpPr>
        <p:spPr>
          <a:xfrm rot="0">
            <a:off x="1028700" y="2598924"/>
            <a:ext cx="16230600" cy="679450"/>
          </a:xfrm>
          <a:prstGeom prst="rect">
            <a:avLst/>
          </a:prstGeom>
        </p:spPr>
        <p:txBody>
          <a:bodyPr anchor="t" rtlCol="false" tIns="0" lIns="0" bIns="0" rIns="0">
            <a:spAutoFit/>
          </a:bodyPr>
          <a:lstStyle/>
          <a:p>
            <a:pPr algn="ctr" marL="0" indent="0" lvl="0">
              <a:lnSpc>
                <a:spcPts val="5599"/>
              </a:lnSpc>
              <a:spcBef>
                <a:spcPct val="0"/>
              </a:spcBef>
            </a:pPr>
            <a:r>
              <a:rPr lang="en-US" sz="3999" u="sng">
                <a:solidFill>
                  <a:srgbClr val="F8FEFF"/>
                </a:solidFill>
                <a:latin typeface="Open Sans Bold"/>
              </a:rPr>
              <a:t>¿Qué son las Estructuras de Datos Concurrentes o Thread-Safe?:</a:t>
            </a:r>
          </a:p>
        </p:txBody>
      </p:sp>
      <p:sp>
        <p:nvSpPr>
          <p:cNvPr name="TextBox 7" id="7"/>
          <p:cNvSpPr txBox="true"/>
          <p:nvPr/>
        </p:nvSpPr>
        <p:spPr>
          <a:xfrm rot="0">
            <a:off x="1028700" y="3562350"/>
            <a:ext cx="16230600" cy="1581150"/>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F8FEFF"/>
                </a:solidFill>
                <a:latin typeface="Open Sans Bold"/>
              </a:rPr>
              <a:t>Son herramientas diseñadas para entornos donde múltiples tareas pueden trabajar al mismo tiempo. Se utilizan en programas con varios hilos de ejecución para asegurar que la manipulación de datos sea segura y sin problemas.</a:t>
            </a:r>
          </a:p>
        </p:txBody>
      </p:sp>
      <p:sp>
        <p:nvSpPr>
          <p:cNvPr name="TextBox 8" id="8"/>
          <p:cNvSpPr txBox="true"/>
          <p:nvPr/>
        </p:nvSpPr>
        <p:spPr>
          <a:xfrm rot="0">
            <a:off x="1028700" y="5803677"/>
            <a:ext cx="16230600" cy="679450"/>
          </a:xfrm>
          <a:prstGeom prst="rect">
            <a:avLst/>
          </a:prstGeom>
        </p:spPr>
        <p:txBody>
          <a:bodyPr anchor="t" rtlCol="false" tIns="0" lIns="0" bIns="0" rIns="0">
            <a:spAutoFit/>
          </a:bodyPr>
          <a:lstStyle/>
          <a:p>
            <a:pPr algn="ctr" marL="0" indent="0" lvl="0">
              <a:lnSpc>
                <a:spcPts val="5599"/>
              </a:lnSpc>
              <a:spcBef>
                <a:spcPct val="0"/>
              </a:spcBef>
            </a:pPr>
            <a:r>
              <a:rPr lang="en-US" sz="3999" u="sng">
                <a:solidFill>
                  <a:srgbClr val="F8FEFF"/>
                </a:solidFill>
                <a:latin typeface="Open Sans Bold"/>
              </a:rPr>
              <a:t>Para qué sirven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27162"/>
            <a:ext cx="15048389" cy="0"/>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028700" y="449991"/>
            <a:ext cx="16230600" cy="8636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8FEFF"/>
                </a:solidFill>
                <a:latin typeface="Open Sans Bold"/>
              </a:rPr>
              <a:t>Concepto.</a:t>
            </a:r>
          </a:p>
        </p:txBody>
      </p:sp>
      <p:sp>
        <p:nvSpPr>
          <p:cNvPr name="TextBox 4" id="4"/>
          <p:cNvSpPr txBox="true"/>
          <p:nvPr/>
        </p:nvSpPr>
        <p:spPr>
          <a:xfrm rot="0">
            <a:off x="1028700" y="4354542"/>
            <a:ext cx="16230600" cy="2076450"/>
          </a:xfrm>
          <a:prstGeom prst="rect">
            <a:avLst/>
          </a:prstGeom>
        </p:spPr>
        <p:txBody>
          <a:bodyPr anchor="t" rtlCol="false" tIns="0" lIns="0" bIns="0" rIns="0">
            <a:spAutoFit/>
          </a:bodyPr>
          <a:lstStyle/>
          <a:p>
            <a:pPr algn="ctr">
              <a:lnSpc>
                <a:spcPts val="4199"/>
              </a:lnSpc>
              <a:spcBef>
                <a:spcPct val="0"/>
              </a:spcBef>
            </a:pPr>
            <a:r>
              <a:rPr lang="en-US" sz="2999">
                <a:solidFill>
                  <a:srgbClr val="F8FEFF"/>
                </a:solidFill>
                <a:latin typeface="Poppins Medium"/>
              </a:rPr>
              <a:t>En Java, muchas de estas estructuras están integradas en el propio framework estándar, especialmente en el paquete </a:t>
            </a:r>
            <a:r>
              <a:rPr lang="en-US" sz="2999">
                <a:solidFill>
                  <a:srgbClr val="F8FEFF"/>
                </a:solidFill>
                <a:latin typeface="Poppins Medium Semi-Bold"/>
              </a:rPr>
              <a:t>java.util.concurrent</a:t>
            </a:r>
            <a:r>
              <a:rPr lang="en-US" sz="2999">
                <a:solidFill>
                  <a:srgbClr val="F8FEFF"/>
                </a:solidFill>
                <a:latin typeface="Poppins Medium"/>
              </a:rPr>
              <a:t>. Esto significa que no es necesario usar librerías externas para acceder a estas herramientas; están listas para ser utilizadas en entornos multi-hilo.</a:t>
            </a:r>
          </a:p>
        </p:txBody>
      </p:sp>
      <p:sp>
        <p:nvSpPr>
          <p:cNvPr name="TextBox 5" id="5"/>
          <p:cNvSpPr txBox="true"/>
          <p:nvPr/>
        </p:nvSpPr>
        <p:spPr>
          <a:xfrm rot="0">
            <a:off x="1028700" y="3321020"/>
            <a:ext cx="16230600" cy="679462"/>
          </a:xfrm>
          <a:prstGeom prst="rect">
            <a:avLst/>
          </a:prstGeom>
        </p:spPr>
        <p:txBody>
          <a:bodyPr anchor="t" rtlCol="false" tIns="0" lIns="0" bIns="0" rIns="0">
            <a:spAutoFit/>
          </a:bodyPr>
          <a:lstStyle/>
          <a:p>
            <a:pPr algn="ctr">
              <a:lnSpc>
                <a:spcPts val="5599"/>
              </a:lnSpc>
              <a:spcBef>
                <a:spcPct val="0"/>
              </a:spcBef>
            </a:pPr>
            <a:r>
              <a:rPr lang="en-US" sz="3999" u="sng">
                <a:solidFill>
                  <a:srgbClr val="F8FEFF"/>
                </a:solidFill>
                <a:latin typeface="Open Sans Bold"/>
              </a:rPr>
              <a:t>Incorporación en el framework</a:t>
            </a:r>
          </a:p>
        </p:txBody>
      </p:sp>
      <p:sp>
        <p:nvSpPr>
          <p:cNvPr name="Freeform 6" id="6"/>
          <p:cNvSpPr/>
          <p:nvPr/>
        </p:nvSpPr>
        <p:spPr>
          <a:xfrm flipH="false" flipV="false" rot="0">
            <a:off x="3715435" y="2011166"/>
            <a:ext cx="10857130" cy="7247134"/>
          </a:xfrm>
          <a:custGeom>
            <a:avLst/>
            <a:gdLst/>
            <a:ahLst/>
            <a:cxnLst/>
            <a:rect r="r" b="b" t="t" l="l"/>
            <a:pathLst>
              <a:path h="7247134" w="10857130">
                <a:moveTo>
                  <a:pt x="0" y="0"/>
                </a:moveTo>
                <a:lnTo>
                  <a:pt x="10857130" y="0"/>
                </a:lnTo>
                <a:lnTo>
                  <a:pt x="10857130" y="7247134"/>
                </a:lnTo>
                <a:lnTo>
                  <a:pt x="0" y="724713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55403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Casos de Uso</a:t>
            </a:r>
          </a:p>
        </p:txBody>
      </p:sp>
      <p:sp>
        <p:nvSpPr>
          <p:cNvPr name="AutoShape 3" id="3"/>
          <p:cNvSpPr/>
          <p:nvPr/>
        </p:nvSpPr>
        <p:spPr>
          <a:xfrm flipV="true">
            <a:off x="1619805" y="1389063"/>
            <a:ext cx="15048389"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1893253"/>
            <a:ext cx="16230600" cy="6443345"/>
          </a:xfrm>
          <a:prstGeom prst="rect">
            <a:avLst/>
          </a:prstGeom>
        </p:spPr>
        <p:txBody>
          <a:bodyPr anchor="t" rtlCol="false" tIns="0" lIns="0" bIns="0" rIns="0">
            <a:spAutoFit/>
          </a:bodyPr>
          <a:lstStyle/>
          <a:p>
            <a:pPr marL="647702" indent="-323851" lvl="1">
              <a:lnSpc>
                <a:spcPts val="4200"/>
              </a:lnSpc>
              <a:buFont typeface="Arial"/>
              <a:buChar char="•"/>
            </a:pPr>
            <a:r>
              <a:rPr lang="en-US" sz="3000" u="sng">
                <a:solidFill>
                  <a:srgbClr val="FFFFFF"/>
                </a:solidFill>
                <a:latin typeface="Open Sans Bold"/>
              </a:rPr>
              <a:t>Programación Multihilo:</a:t>
            </a:r>
            <a:r>
              <a:rPr lang="en-US" sz="3000">
                <a:solidFill>
                  <a:srgbClr val="FFFFFF"/>
                </a:solidFill>
                <a:latin typeface="Open Sans Bold"/>
              </a:rPr>
              <a:t> </a:t>
            </a:r>
            <a:r>
              <a:rPr lang="en-US" sz="3000">
                <a:solidFill>
                  <a:srgbClr val="FFFFFF"/>
                </a:solidFill>
                <a:latin typeface="Open Sans"/>
              </a:rPr>
              <a:t>Para aplicaciones con múltiples hilos que acceden y modifican datos simultáneamente.</a:t>
            </a:r>
          </a:p>
          <a:p>
            <a:pPr>
              <a:lnSpc>
                <a:spcPts val="4200"/>
              </a:lnSpc>
            </a:pPr>
          </a:p>
          <a:p>
            <a:pPr marL="647702" indent="-323851" lvl="1">
              <a:lnSpc>
                <a:spcPts val="4200"/>
              </a:lnSpc>
              <a:buFont typeface="Arial"/>
              <a:buChar char="•"/>
            </a:pPr>
            <a:r>
              <a:rPr lang="en-US" sz="3000" u="sng">
                <a:solidFill>
                  <a:srgbClr val="FFFFFF"/>
                </a:solidFill>
                <a:latin typeface="Open Sans Bold"/>
              </a:rPr>
              <a:t>Programación Paralela</a:t>
            </a:r>
            <a:r>
              <a:rPr lang="en-US" sz="3000">
                <a:solidFill>
                  <a:srgbClr val="FFFFFF"/>
                </a:solidFill>
                <a:latin typeface="Open Sans Bold"/>
              </a:rPr>
              <a:t>: </a:t>
            </a:r>
            <a:r>
              <a:rPr lang="en-US" sz="3000">
                <a:solidFill>
                  <a:srgbClr val="FFFFFF"/>
                </a:solidFill>
                <a:latin typeface="Open Sans"/>
              </a:rPr>
              <a:t>En entornos con varios procesadores o núcleos trabajando simultáneamente.</a:t>
            </a:r>
          </a:p>
          <a:p>
            <a:pPr>
              <a:lnSpc>
                <a:spcPts val="4200"/>
              </a:lnSpc>
            </a:pPr>
          </a:p>
          <a:p>
            <a:pPr marL="647702" indent="-323851" lvl="1">
              <a:lnSpc>
                <a:spcPts val="4200"/>
              </a:lnSpc>
              <a:buFont typeface="Arial"/>
              <a:buChar char="•"/>
            </a:pPr>
            <a:r>
              <a:rPr lang="en-US" sz="3000" u="sng">
                <a:solidFill>
                  <a:srgbClr val="FFFFFF"/>
                </a:solidFill>
                <a:latin typeface="Open Sans Bold"/>
              </a:rPr>
              <a:t>Entornos de Servidor</a:t>
            </a:r>
            <a:r>
              <a:rPr lang="en-US" sz="3000">
                <a:solidFill>
                  <a:srgbClr val="FFFFFF"/>
                </a:solidFill>
                <a:latin typeface="Open Sans Bold"/>
              </a:rPr>
              <a:t>: </a:t>
            </a:r>
            <a:r>
              <a:rPr lang="en-US" sz="3000">
                <a:solidFill>
                  <a:srgbClr val="FFFFFF"/>
                </a:solidFill>
                <a:latin typeface="Open Sans"/>
              </a:rPr>
              <a:t>En aplicaciones de servidor con múltiples clientes realizando solicitudes al mismo tiempo.</a:t>
            </a:r>
          </a:p>
          <a:p>
            <a:pPr>
              <a:lnSpc>
                <a:spcPts val="4200"/>
              </a:lnSpc>
            </a:pPr>
          </a:p>
          <a:p>
            <a:pPr marL="647702" indent="-323851" lvl="1">
              <a:lnSpc>
                <a:spcPts val="4200"/>
              </a:lnSpc>
              <a:buFont typeface="Arial"/>
              <a:buChar char="•"/>
            </a:pPr>
            <a:r>
              <a:rPr lang="en-US" sz="3000" u="sng">
                <a:solidFill>
                  <a:srgbClr val="FFFFFF"/>
                </a:solidFill>
                <a:latin typeface="Open Sans Bold"/>
              </a:rPr>
              <a:t>Programación Asíncrona</a:t>
            </a:r>
            <a:r>
              <a:rPr lang="en-US" sz="3000">
                <a:solidFill>
                  <a:srgbClr val="FFFFFF"/>
                </a:solidFill>
                <a:latin typeface="Open Sans Bold"/>
              </a:rPr>
              <a:t>: </a:t>
            </a:r>
            <a:r>
              <a:rPr lang="en-US" sz="3000">
                <a:solidFill>
                  <a:srgbClr val="FFFFFF"/>
                </a:solidFill>
                <a:latin typeface="Open Sans"/>
              </a:rPr>
              <a:t>En desarrollo de aplicaciones asíncronas con operaciones no bloqueantes en segundo plano.</a:t>
            </a:r>
          </a:p>
          <a:p>
            <a:pPr algn="ctr" marL="0" indent="0" lvl="0">
              <a:lnSpc>
                <a:spcPts val="4759"/>
              </a:lnSpc>
              <a:spcBef>
                <a:spcPct val="0"/>
              </a:spcBef>
            </a:pPr>
          </a:p>
        </p:txBody>
      </p:sp>
      <p:sp>
        <p:nvSpPr>
          <p:cNvPr name="Freeform 5" id="5"/>
          <p:cNvSpPr/>
          <p:nvPr/>
        </p:nvSpPr>
        <p:spPr>
          <a:xfrm flipH="false" flipV="false" rot="0">
            <a:off x="4110606" y="1408113"/>
            <a:ext cx="10066789" cy="8229600"/>
          </a:xfrm>
          <a:custGeom>
            <a:avLst/>
            <a:gdLst/>
            <a:ahLst/>
            <a:cxnLst/>
            <a:rect r="r" b="b" t="t" l="l"/>
            <a:pathLst>
              <a:path h="8229600" w="10066789">
                <a:moveTo>
                  <a:pt x="0" y="0"/>
                </a:moveTo>
                <a:lnTo>
                  <a:pt x="10066788" y="0"/>
                </a:lnTo>
                <a:lnTo>
                  <a:pt x="10066788" y="8229600"/>
                </a:lnTo>
                <a:lnTo>
                  <a:pt x="0" y="8229600"/>
                </a:lnTo>
                <a:lnTo>
                  <a:pt x="0" y="0"/>
                </a:lnTo>
                <a:close/>
              </a:path>
            </a:pathLst>
          </a:custGeom>
          <a:blipFill>
            <a:blip r:embed="rId2">
              <a:alphaModFix amt="17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55403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Casos de Uso</a:t>
            </a:r>
          </a:p>
        </p:txBody>
      </p:sp>
      <p:sp>
        <p:nvSpPr>
          <p:cNvPr name="AutoShape 3" id="3"/>
          <p:cNvSpPr/>
          <p:nvPr/>
        </p:nvSpPr>
        <p:spPr>
          <a:xfrm flipV="true">
            <a:off x="1619805" y="1389063"/>
            <a:ext cx="15048389"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1893253"/>
            <a:ext cx="16230600" cy="6976745"/>
          </a:xfrm>
          <a:prstGeom prst="rect">
            <a:avLst/>
          </a:prstGeom>
        </p:spPr>
        <p:txBody>
          <a:bodyPr anchor="t" rtlCol="false" tIns="0" lIns="0" bIns="0" rIns="0">
            <a:spAutoFit/>
          </a:bodyPr>
          <a:lstStyle/>
          <a:p>
            <a:pPr marL="647702" indent="-323851" lvl="1">
              <a:lnSpc>
                <a:spcPts val="4200"/>
              </a:lnSpc>
              <a:buFont typeface="Arial"/>
              <a:buChar char="•"/>
            </a:pPr>
            <a:r>
              <a:rPr lang="en-US" sz="3000" u="sng">
                <a:solidFill>
                  <a:srgbClr val="FFFFFF"/>
                </a:solidFill>
                <a:latin typeface="Open Sans Bold"/>
              </a:rPr>
              <a:t>Bases de Datos Concurrentes: </a:t>
            </a:r>
            <a:r>
              <a:rPr lang="en-US" sz="3000">
                <a:solidFill>
                  <a:srgbClr val="FFFFFF"/>
                </a:solidFill>
                <a:latin typeface="Open Sans"/>
              </a:rPr>
              <a:t>Para sistemas de gestión de bases de datos con múltiples transacciones concurrentes.</a:t>
            </a:r>
          </a:p>
          <a:p>
            <a:pPr>
              <a:lnSpc>
                <a:spcPts val="4200"/>
              </a:lnSpc>
            </a:pPr>
          </a:p>
          <a:p>
            <a:pPr marL="647702" indent="-323851" lvl="1">
              <a:lnSpc>
                <a:spcPts val="4200"/>
              </a:lnSpc>
              <a:buFont typeface="Arial"/>
              <a:buChar char="•"/>
            </a:pPr>
            <a:r>
              <a:rPr lang="en-US" sz="3000" u="sng">
                <a:solidFill>
                  <a:srgbClr val="FFFFFF"/>
                </a:solidFill>
                <a:latin typeface="Open Sans Bold"/>
              </a:rPr>
              <a:t>Algoritmos de Sincronización:</a:t>
            </a:r>
            <a:r>
              <a:rPr lang="en-US" sz="3000">
                <a:solidFill>
                  <a:srgbClr val="FFFFFF"/>
                </a:solidFill>
                <a:latin typeface="Open Sans"/>
              </a:rPr>
              <a:t> En situaciones que requieren implementar algoritmos para sincronizar el acceso a datos compartidos.</a:t>
            </a:r>
          </a:p>
          <a:p>
            <a:pPr>
              <a:lnSpc>
                <a:spcPts val="4200"/>
              </a:lnSpc>
            </a:pPr>
          </a:p>
          <a:p>
            <a:pPr marL="647702" indent="-323851" lvl="1">
              <a:lnSpc>
                <a:spcPts val="4200"/>
              </a:lnSpc>
              <a:buFont typeface="Arial"/>
              <a:buChar char="•"/>
            </a:pPr>
            <a:r>
              <a:rPr lang="en-US" sz="3000" u="sng">
                <a:solidFill>
                  <a:srgbClr val="FFFFFF"/>
                </a:solidFill>
                <a:latin typeface="Open Sans Bold"/>
              </a:rPr>
              <a:t>Caché Compartida</a:t>
            </a:r>
            <a:r>
              <a:rPr lang="en-US" sz="3000">
                <a:solidFill>
                  <a:srgbClr val="FFFFFF"/>
                </a:solidFill>
                <a:latin typeface="Open Sans"/>
              </a:rPr>
              <a:t>: En entornos con caché compartida entre hilos para mantener consistencia.</a:t>
            </a:r>
          </a:p>
          <a:p>
            <a:pPr>
              <a:lnSpc>
                <a:spcPts val="4200"/>
              </a:lnSpc>
            </a:pPr>
          </a:p>
          <a:p>
            <a:pPr marL="647702" indent="-323851" lvl="1">
              <a:lnSpc>
                <a:spcPts val="4200"/>
              </a:lnSpc>
              <a:buFont typeface="Arial"/>
              <a:buChar char="•"/>
            </a:pPr>
            <a:r>
              <a:rPr lang="en-US" sz="3000" u="sng">
                <a:solidFill>
                  <a:srgbClr val="FFFFFF"/>
                </a:solidFill>
                <a:latin typeface="Open Sans Bold"/>
              </a:rPr>
              <a:t>Sistemas de Tiempo Real:</a:t>
            </a:r>
            <a:r>
              <a:rPr lang="en-US" sz="3000">
                <a:solidFill>
                  <a:srgbClr val="FFFFFF"/>
                </a:solidFill>
                <a:latin typeface="Open Sans"/>
              </a:rPr>
              <a:t> En sistemas de tiempo real donde las operaciones deben ocurrir dentro de límites de tiempo estrictos.</a:t>
            </a:r>
          </a:p>
          <a:p>
            <a:pPr>
              <a:lnSpc>
                <a:spcPts val="4200"/>
              </a:lnSpc>
            </a:pPr>
          </a:p>
          <a:p>
            <a:pPr algn="ctr" marL="0" indent="0" lvl="0">
              <a:lnSpc>
                <a:spcPts val="4759"/>
              </a:lnSpc>
              <a:spcBef>
                <a:spcPct val="0"/>
              </a:spcBef>
            </a:pPr>
          </a:p>
        </p:txBody>
      </p:sp>
      <p:sp>
        <p:nvSpPr>
          <p:cNvPr name="Freeform 5" id="5"/>
          <p:cNvSpPr/>
          <p:nvPr/>
        </p:nvSpPr>
        <p:spPr>
          <a:xfrm flipH="false" flipV="false" rot="0">
            <a:off x="4110606" y="1408113"/>
            <a:ext cx="10066789" cy="8229600"/>
          </a:xfrm>
          <a:custGeom>
            <a:avLst/>
            <a:gdLst/>
            <a:ahLst/>
            <a:cxnLst/>
            <a:rect r="r" b="b" t="t" l="l"/>
            <a:pathLst>
              <a:path h="8229600" w="10066789">
                <a:moveTo>
                  <a:pt x="0" y="0"/>
                </a:moveTo>
                <a:lnTo>
                  <a:pt x="10066788" y="0"/>
                </a:lnTo>
                <a:lnTo>
                  <a:pt x="10066788" y="8229600"/>
                </a:lnTo>
                <a:lnTo>
                  <a:pt x="0" y="8229600"/>
                </a:lnTo>
                <a:lnTo>
                  <a:pt x="0" y="0"/>
                </a:lnTo>
                <a:close/>
              </a:path>
            </a:pathLst>
          </a:custGeom>
          <a:blipFill>
            <a:blip r:embed="rId2">
              <a:alphaModFix amt="17000"/>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55403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Tipos de Estructuras Concurrentes</a:t>
            </a:r>
          </a:p>
        </p:txBody>
      </p:sp>
      <p:sp>
        <p:nvSpPr>
          <p:cNvPr name="AutoShape 3" id="3"/>
          <p:cNvSpPr/>
          <p:nvPr/>
        </p:nvSpPr>
        <p:spPr>
          <a:xfrm flipV="true">
            <a:off x="1619805" y="1427163"/>
            <a:ext cx="15048389"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1028700" y="2981325"/>
            <a:ext cx="16230600" cy="4257675"/>
          </a:xfrm>
          <a:prstGeom prst="rect">
            <a:avLst/>
          </a:prstGeom>
        </p:spPr>
        <p:txBody>
          <a:bodyPr anchor="t" rtlCol="false" tIns="0" lIns="0" bIns="0" rIns="0">
            <a:spAutoFit/>
          </a:bodyPr>
          <a:lstStyle/>
          <a:p>
            <a:pPr marL="647702" indent="-323851" lvl="1">
              <a:lnSpc>
                <a:spcPts val="4200"/>
              </a:lnSpc>
              <a:spcBef>
                <a:spcPct val="0"/>
              </a:spcBef>
              <a:buFont typeface="Arial"/>
              <a:buChar char="•"/>
            </a:pPr>
            <a:r>
              <a:rPr lang="en-US" sz="3000" strike="noStrike" u="sng">
                <a:solidFill>
                  <a:srgbClr val="FFFFFF"/>
                </a:solidFill>
                <a:latin typeface="Poppins Medium Bold"/>
              </a:rPr>
              <a:t>ConcurrentHashMap:</a:t>
            </a:r>
            <a:r>
              <a:rPr lang="en-US" sz="3000" strike="noStrike" u="none">
                <a:solidFill>
                  <a:srgbClr val="FFFFFF"/>
                </a:solidFill>
                <a:latin typeface="Poppins Medium"/>
              </a:rPr>
              <a:t>  Es una implementación de la interfaz Map que permite accesos y actualizaciones concurrentes de manera eficiente. A diferencia de Hashtable o Collections.synchronizedMap, ConcurrentHashMap no bloquea el mapa entero durante las operaciones.</a:t>
            </a:r>
          </a:p>
          <a:p>
            <a:pPr>
              <a:lnSpc>
                <a:spcPts val="4200"/>
              </a:lnSpc>
              <a:spcBef>
                <a:spcPct val="0"/>
              </a:spcBef>
            </a:pPr>
          </a:p>
          <a:p>
            <a:pPr marL="647702" indent="-323851" lvl="1">
              <a:lnSpc>
                <a:spcPts val="4200"/>
              </a:lnSpc>
              <a:spcBef>
                <a:spcPct val="0"/>
              </a:spcBef>
              <a:buFont typeface="Arial"/>
              <a:buChar char="•"/>
            </a:pPr>
            <a:r>
              <a:rPr lang="en-US" sz="3000" strike="noStrike" u="sng">
                <a:solidFill>
                  <a:srgbClr val="FFFFFF"/>
                </a:solidFill>
                <a:latin typeface="Poppins Medium Bold"/>
              </a:rPr>
              <a:t>ConcurrentNavigableMap:</a:t>
            </a:r>
            <a:r>
              <a:rPr lang="en-US" sz="3000" strike="noStrike" u="none">
                <a:solidFill>
                  <a:srgbClr val="FFFFFF"/>
                </a:solidFill>
                <a:latin typeface="Poppins Medium"/>
              </a:rPr>
              <a:t> Es una interfaz que extiende NavigableMap para manejar operaciones en mapas que pueden ser accedidos y modificados concurrentemente. Una implementación común es ConcurrentSkipListMap.</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2459715"/>
            <a:ext cx="16230600" cy="6924675"/>
          </a:xfrm>
          <a:prstGeom prst="rect">
            <a:avLst/>
          </a:prstGeom>
        </p:spPr>
        <p:txBody>
          <a:bodyPr anchor="t" rtlCol="false" tIns="0" lIns="0" bIns="0" rIns="0">
            <a:spAutoFit/>
          </a:bodyPr>
          <a:lstStyle/>
          <a:p>
            <a:pPr marL="647702" indent="-323851" lvl="1">
              <a:lnSpc>
                <a:spcPts val="4200"/>
              </a:lnSpc>
              <a:spcBef>
                <a:spcPct val="0"/>
              </a:spcBef>
              <a:buFont typeface="Arial"/>
              <a:buChar char="•"/>
            </a:pPr>
            <a:r>
              <a:rPr lang="en-US" sz="3000" strike="noStrike" u="sng">
                <a:solidFill>
                  <a:srgbClr val="FFFFFF"/>
                </a:solidFill>
                <a:latin typeface="Poppins Medium"/>
              </a:rPr>
              <a:t>ConcurrentLinkedQueue</a:t>
            </a:r>
            <a:r>
              <a:rPr lang="en-US" sz="3000" strike="noStrike" u="none">
                <a:solidFill>
                  <a:srgbClr val="FFFFFF"/>
                </a:solidFill>
                <a:latin typeface="Poppins Medium Bold"/>
              </a:rPr>
              <a:t>:</a:t>
            </a:r>
            <a:r>
              <a:rPr lang="en-US" sz="3000" strike="noStrike" u="none">
                <a:solidFill>
                  <a:srgbClr val="FFFFFF"/>
                </a:solidFill>
                <a:latin typeface="Poppins Medium"/>
              </a:rPr>
              <a:t> Implementa la interfaz Queue y está diseñada para realizar operaciones de inserción, extracción y acceso concurrente de manera eficiente.</a:t>
            </a:r>
          </a:p>
          <a:p>
            <a:pPr>
              <a:lnSpc>
                <a:spcPts val="4200"/>
              </a:lnSpc>
              <a:spcBef>
                <a:spcPct val="0"/>
              </a:spcBef>
            </a:pPr>
          </a:p>
          <a:p>
            <a:pPr marL="647702" indent="-323851" lvl="1">
              <a:lnSpc>
                <a:spcPts val="4200"/>
              </a:lnSpc>
              <a:spcBef>
                <a:spcPct val="0"/>
              </a:spcBef>
              <a:buFont typeface="Arial"/>
              <a:buChar char="•"/>
            </a:pPr>
            <a:r>
              <a:rPr lang="en-US" sz="3000" strike="noStrike" u="sng">
                <a:solidFill>
                  <a:srgbClr val="FFFFFF"/>
                </a:solidFill>
                <a:latin typeface="Poppins Medium Bold"/>
              </a:rPr>
              <a:t>ConcurrentLinkedDeque</a:t>
            </a:r>
            <a:r>
              <a:rPr lang="en-US" sz="3000" strike="noStrike" u="none">
                <a:solidFill>
                  <a:srgbClr val="FFFFFF"/>
                </a:solidFill>
                <a:latin typeface="Poppins Medium Bold"/>
              </a:rPr>
              <a:t>:</a:t>
            </a:r>
            <a:r>
              <a:rPr lang="en-US" sz="3000" strike="noStrike" u="none">
                <a:solidFill>
                  <a:srgbClr val="FFFFFF"/>
                </a:solidFill>
                <a:latin typeface="Poppins Medium"/>
              </a:rPr>
              <a:t> Similar a ConcurrentLinkedQueue, pero implementa la interfaz Deque, lo que permite realizar inserciones y extracciones en ambos extremos de la cola de manera concurrente.</a:t>
            </a:r>
          </a:p>
          <a:p>
            <a:pPr>
              <a:lnSpc>
                <a:spcPts val="4200"/>
              </a:lnSpc>
              <a:spcBef>
                <a:spcPct val="0"/>
              </a:spcBef>
            </a:pPr>
          </a:p>
          <a:p>
            <a:pPr marL="647702" indent="-323851" lvl="1">
              <a:lnSpc>
                <a:spcPts val="4200"/>
              </a:lnSpc>
              <a:spcBef>
                <a:spcPct val="0"/>
              </a:spcBef>
              <a:buFont typeface="Arial"/>
              <a:buChar char="•"/>
            </a:pPr>
            <a:r>
              <a:rPr lang="en-US" sz="3000" strike="noStrike" u="sng">
                <a:solidFill>
                  <a:srgbClr val="FFFFFF"/>
                </a:solidFill>
                <a:latin typeface="Poppins Medium Bold"/>
              </a:rPr>
              <a:t>CopyOnWriteArrayList</a:t>
            </a:r>
            <a:r>
              <a:rPr lang="en-US" sz="3000" strike="noStrike" u="none">
                <a:solidFill>
                  <a:srgbClr val="FFFFFF"/>
                </a:solidFill>
                <a:latin typeface="Poppins Medium Bold"/>
              </a:rPr>
              <a:t>:</a:t>
            </a:r>
            <a:r>
              <a:rPr lang="en-US" sz="3000" strike="noStrike" u="none">
                <a:solidFill>
                  <a:srgbClr val="FFFFFF"/>
                </a:solidFill>
                <a:latin typeface="Poppins Medium"/>
              </a:rPr>
              <a:t> Se trata de una variante de ArrayList en la que todas las operaciones de modificación (como añadir, establecer y eliminar) se llevan a cabo creando y reemplazando el ArrayList subyacente. Esta característica la hace altamente eficiente en escenarios con numerosas iteraciones y pocas modificaciones.</a:t>
            </a:r>
          </a:p>
        </p:txBody>
      </p:sp>
      <p:sp>
        <p:nvSpPr>
          <p:cNvPr name="TextBox 3" id="3"/>
          <p:cNvSpPr txBox="true"/>
          <p:nvPr/>
        </p:nvSpPr>
        <p:spPr>
          <a:xfrm rot="0">
            <a:off x="1028700" y="459516"/>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Tipos de Estructuras Concurrentes</a:t>
            </a:r>
          </a:p>
        </p:txBody>
      </p:sp>
      <p:sp>
        <p:nvSpPr>
          <p:cNvPr name="AutoShape 4" id="4"/>
          <p:cNvSpPr/>
          <p:nvPr/>
        </p:nvSpPr>
        <p:spPr>
          <a:xfrm flipV="true">
            <a:off x="1619805" y="1332641"/>
            <a:ext cx="15048389"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AutoShape 2" id="2"/>
          <p:cNvSpPr/>
          <p:nvPr/>
        </p:nvSpPr>
        <p:spPr>
          <a:xfrm flipV="true">
            <a:off x="1619805" y="1408113"/>
            <a:ext cx="15048389" cy="0"/>
          </a:xfrm>
          <a:prstGeom prst="line">
            <a:avLst/>
          </a:prstGeom>
          <a:ln cap="flat" w="38100">
            <a:solidFill>
              <a:srgbClr val="FFFFFF"/>
            </a:solidFill>
            <a:prstDash val="solid"/>
            <a:headEnd type="none" len="sm" w="sm"/>
            <a:tailEnd type="none" len="sm" w="sm"/>
          </a:ln>
        </p:spPr>
      </p:sp>
      <p:sp>
        <p:nvSpPr>
          <p:cNvPr name="AutoShape 3" id="3"/>
          <p:cNvSpPr/>
          <p:nvPr/>
        </p:nvSpPr>
        <p:spPr>
          <a:xfrm>
            <a:off x="9462645" y="1857184"/>
            <a:ext cx="38099" cy="7222846"/>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13355" y="790468"/>
            <a:ext cx="5041103" cy="4114800"/>
          </a:xfrm>
          <a:custGeom>
            <a:avLst/>
            <a:gdLst/>
            <a:ahLst/>
            <a:cxnLst/>
            <a:rect r="r" b="b" t="t" l="l"/>
            <a:pathLst>
              <a:path h="4114800" w="5041103">
                <a:moveTo>
                  <a:pt x="0" y="0"/>
                </a:moveTo>
                <a:lnTo>
                  <a:pt x="5041102" y="0"/>
                </a:lnTo>
                <a:lnTo>
                  <a:pt x="5041102"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0863" y="6172200"/>
            <a:ext cx="4039985" cy="4114800"/>
          </a:xfrm>
          <a:custGeom>
            <a:avLst/>
            <a:gdLst/>
            <a:ahLst/>
            <a:cxnLst/>
            <a:rect r="r" b="b" t="t" l="l"/>
            <a:pathLst>
              <a:path h="4114800" w="4039985">
                <a:moveTo>
                  <a:pt x="0" y="0"/>
                </a:moveTo>
                <a:lnTo>
                  <a:pt x="4039985" y="0"/>
                </a:lnTo>
                <a:lnTo>
                  <a:pt x="4039985" y="4114800"/>
                </a:lnTo>
                <a:lnTo>
                  <a:pt x="0" y="4114800"/>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302109" y="2431998"/>
            <a:ext cx="9525" cy="580390"/>
          </a:xfrm>
          <a:prstGeom prst="rect">
            <a:avLst/>
          </a:prstGeom>
        </p:spPr>
        <p:txBody>
          <a:bodyPr anchor="t" rtlCol="false" tIns="0" lIns="0" bIns="0" rIns="0">
            <a:spAutoFit/>
          </a:bodyPr>
          <a:lstStyle/>
          <a:p>
            <a:pPr algn="ctr" marL="0" indent="0" lvl="0">
              <a:lnSpc>
                <a:spcPts val="4759"/>
              </a:lnSpc>
              <a:spcBef>
                <a:spcPct val="0"/>
              </a:spcBef>
            </a:pPr>
          </a:p>
        </p:txBody>
      </p:sp>
      <p:sp>
        <p:nvSpPr>
          <p:cNvPr name="TextBox 7" id="7"/>
          <p:cNvSpPr txBox="true"/>
          <p:nvPr/>
        </p:nvSpPr>
        <p:spPr>
          <a:xfrm rot="0">
            <a:off x="1028700" y="534987"/>
            <a:ext cx="16230600" cy="854075"/>
          </a:xfrm>
          <a:prstGeom prst="rect">
            <a:avLst/>
          </a:prstGeom>
        </p:spPr>
        <p:txBody>
          <a:bodyPr anchor="t" rtlCol="false" tIns="0" lIns="0" bIns="0" rIns="0">
            <a:spAutoFit/>
          </a:bodyPr>
          <a:lstStyle/>
          <a:p>
            <a:pPr algn="ctr" marL="0" indent="0" lvl="0">
              <a:lnSpc>
                <a:spcPts val="6999"/>
              </a:lnSpc>
              <a:spcBef>
                <a:spcPct val="0"/>
              </a:spcBef>
            </a:pPr>
            <a:r>
              <a:rPr lang="en-US" sz="4999">
                <a:solidFill>
                  <a:srgbClr val="FFFFFF"/>
                </a:solidFill>
                <a:latin typeface="Open Sans Bold"/>
              </a:rPr>
              <a:t>Ventajas y Desventajas</a:t>
            </a:r>
          </a:p>
        </p:txBody>
      </p:sp>
      <p:sp>
        <p:nvSpPr>
          <p:cNvPr name="TextBox 8" id="8"/>
          <p:cNvSpPr txBox="true"/>
          <p:nvPr/>
        </p:nvSpPr>
        <p:spPr>
          <a:xfrm rot="0">
            <a:off x="1681717" y="1781069"/>
            <a:ext cx="7524195" cy="1384300"/>
          </a:xfrm>
          <a:prstGeom prst="rect">
            <a:avLst/>
          </a:prstGeom>
        </p:spPr>
        <p:txBody>
          <a:bodyPr anchor="t" rtlCol="false" tIns="0" lIns="0" bIns="0" rIns="0">
            <a:spAutoFit/>
          </a:bodyPr>
          <a:lstStyle/>
          <a:p>
            <a:pPr algn="ctr">
              <a:lnSpc>
                <a:spcPts val="5599"/>
              </a:lnSpc>
            </a:pPr>
            <a:r>
              <a:rPr lang="en-US" sz="3999" u="sng">
                <a:solidFill>
                  <a:srgbClr val="FFFFFF"/>
                </a:solidFill>
                <a:latin typeface="Poppins Medium Bold"/>
              </a:rPr>
              <a:t>Ventajas</a:t>
            </a:r>
          </a:p>
          <a:p>
            <a:pPr algn="ctr" marL="0" indent="0" lvl="0">
              <a:lnSpc>
                <a:spcPts val="5599"/>
              </a:lnSpc>
              <a:spcBef>
                <a:spcPct val="0"/>
              </a:spcBef>
            </a:pPr>
          </a:p>
        </p:txBody>
      </p:sp>
      <p:sp>
        <p:nvSpPr>
          <p:cNvPr name="TextBox 9" id="9"/>
          <p:cNvSpPr txBox="true"/>
          <p:nvPr/>
        </p:nvSpPr>
        <p:spPr>
          <a:xfrm rot="0">
            <a:off x="9815069" y="1781069"/>
            <a:ext cx="7524195" cy="1384300"/>
          </a:xfrm>
          <a:prstGeom prst="rect">
            <a:avLst/>
          </a:prstGeom>
        </p:spPr>
        <p:txBody>
          <a:bodyPr anchor="t" rtlCol="false" tIns="0" lIns="0" bIns="0" rIns="0">
            <a:spAutoFit/>
          </a:bodyPr>
          <a:lstStyle/>
          <a:p>
            <a:pPr algn="ctr">
              <a:lnSpc>
                <a:spcPts val="5599"/>
              </a:lnSpc>
            </a:pPr>
            <a:r>
              <a:rPr lang="en-US" sz="3999" u="sng">
                <a:solidFill>
                  <a:srgbClr val="FFFFFF"/>
                </a:solidFill>
                <a:latin typeface="Poppins Medium Bold"/>
              </a:rPr>
              <a:t>Desventajas</a:t>
            </a:r>
          </a:p>
          <a:p>
            <a:pPr algn="ctr" marL="0" indent="0" lvl="0">
              <a:lnSpc>
                <a:spcPts val="5599"/>
              </a:lnSpc>
              <a:spcBef>
                <a:spcPct val="0"/>
              </a:spcBef>
            </a:pPr>
          </a:p>
        </p:txBody>
      </p:sp>
      <p:sp>
        <p:nvSpPr>
          <p:cNvPr name="TextBox 10" id="10"/>
          <p:cNvSpPr txBox="true"/>
          <p:nvPr/>
        </p:nvSpPr>
        <p:spPr>
          <a:xfrm rot="0">
            <a:off x="1624568" y="2688856"/>
            <a:ext cx="7524195" cy="6391275"/>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Poppins Medium"/>
              </a:rPr>
              <a:t>Mejora la eficiencia al permitir que múltiples hilos realicen operaciones simultáneamente.</a:t>
            </a:r>
          </a:p>
          <a:p>
            <a:pPr>
              <a:lnSpc>
                <a:spcPts val="4200"/>
              </a:lnSpc>
            </a:pPr>
          </a:p>
          <a:p>
            <a:pPr marL="647702" indent="-323851" lvl="1">
              <a:lnSpc>
                <a:spcPts val="4200"/>
              </a:lnSpc>
              <a:buFont typeface="Arial"/>
              <a:buChar char="•"/>
            </a:pPr>
            <a:r>
              <a:rPr lang="en-US" sz="3000">
                <a:solidFill>
                  <a:srgbClr val="FFFFFF"/>
                </a:solidFill>
                <a:latin typeface="Poppins Medium"/>
              </a:rPr>
              <a:t>Evita condiciones de carrera y garantiza la coher</a:t>
            </a:r>
            <a:r>
              <a:rPr lang="en-US" sz="3000">
                <a:solidFill>
                  <a:srgbClr val="FFFFFF"/>
                </a:solidFill>
                <a:latin typeface="Poppins Medium"/>
              </a:rPr>
              <a:t>encia de los datos compartidos.</a:t>
            </a:r>
          </a:p>
          <a:p>
            <a:pPr>
              <a:lnSpc>
                <a:spcPts val="4200"/>
              </a:lnSpc>
            </a:pPr>
          </a:p>
          <a:p>
            <a:pPr marL="647702" indent="-323851" lvl="1">
              <a:lnSpc>
                <a:spcPts val="4200"/>
              </a:lnSpc>
              <a:buFont typeface="Arial"/>
              <a:buChar char="•"/>
            </a:pPr>
            <a:r>
              <a:rPr lang="en-US" sz="3000">
                <a:solidFill>
                  <a:srgbClr val="FFFFFF"/>
                </a:solidFill>
                <a:latin typeface="Poppins Medium"/>
              </a:rPr>
              <a:t>Proporciona un mecanismo seguro para trabajar con estructuras de datos en entornos concurrentes.</a:t>
            </a:r>
          </a:p>
          <a:p>
            <a:pPr marL="0" indent="0" lvl="0">
              <a:lnSpc>
                <a:spcPts val="4200"/>
              </a:lnSpc>
              <a:spcBef>
                <a:spcPct val="0"/>
              </a:spcBef>
            </a:pPr>
          </a:p>
        </p:txBody>
      </p:sp>
      <p:sp>
        <p:nvSpPr>
          <p:cNvPr name="TextBox 11" id="11"/>
          <p:cNvSpPr txBox="true"/>
          <p:nvPr/>
        </p:nvSpPr>
        <p:spPr>
          <a:xfrm rot="0">
            <a:off x="9815069" y="2714625"/>
            <a:ext cx="7524195" cy="5324475"/>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Poppins Medium"/>
              </a:rPr>
              <a:t>Puede haber un costo de rendimiento asociado debido a la sincronización necesaria para garantizar la consistencia.</a:t>
            </a:r>
          </a:p>
          <a:p>
            <a:pPr>
              <a:lnSpc>
                <a:spcPts val="4200"/>
              </a:lnSpc>
            </a:pPr>
          </a:p>
          <a:p>
            <a:pPr marL="647702" indent="-323851" lvl="1">
              <a:lnSpc>
                <a:spcPts val="4200"/>
              </a:lnSpc>
              <a:buFont typeface="Arial"/>
              <a:buChar char="•"/>
            </a:pPr>
            <a:r>
              <a:rPr lang="en-US" sz="3000">
                <a:solidFill>
                  <a:srgbClr val="FFFFFF"/>
                </a:solidFill>
                <a:latin typeface="Poppins Medium"/>
              </a:rPr>
              <a:t>Algunas operaciones pueden volverse más complejas debido a la necesidad de gestionar la concurrencia.</a:t>
            </a:r>
          </a:p>
          <a:p>
            <a:pPr marL="0" indent="0" lvl="0">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DAF0_AkyStE</dc:identifier>
  <dcterms:modified xsi:type="dcterms:W3CDTF">2011-08-01T06:04:30Z</dcterms:modified>
  <cp:revision>1</cp:revision>
  <dc:title>Presentación Tecnología 5G Azul Elementos 3D</dc:title>
</cp:coreProperties>
</file>